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5" r:id="rId4"/>
    <p:sldMasterId id="2147483697" r:id="rId5"/>
    <p:sldMasterId id="2147483710" r:id="rId6"/>
    <p:sldMasterId id="2147483722" r:id="rId7"/>
    <p:sldMasterId id="2147483735" r:id="rId8"/>
  </p:sldMasterIdLst>
  <p:notesMasterIdLst>
    <p:notesMasterId r:id="rId277"/>
  </p:notesMasterIdLst>
  <p:sldIdLst>
    <p:sldId id="831" r:id="rId9"/>
    <p:sldId id="466" r:id="rId10"/>
    <p:sldId id="940" r:id="rId11"/>
    <p:sldId id="941" r:id="rId12"/>
    <p:sldId id="317" r:id="rId13"/>
    <p:sldId id="405" r:id="rId14"/>
    <p:sldId id="837" r:id="rId15"/>
    <p:sldId id="406" r:id="rId16"/>
    <p:sldId id="836" r:id="rId17"/>
    <p:sldId id="390" r:id="rId18"/>
    <p:sldId id="403" r:id="rId19"/>
    <p:sldId id="303" r:id="rId20"/>
    <p:sldId id="315" r:id="rId21"/>
    <p:sldId id="979" r:id="rId22"/>
    <p:sldId id="980" r:id="rId23"/>
    <p:sldId id="319" r:id="rId24"/>
    <p:sldId id="389" r:id="rId25"/>
    <p:sldId id="943" r:id="rId26"/>
    <p:sldId id="314" r:id="rId27"/>
    <p:sldId id="982" r:id="rId28"/>
    <p:sldId id="983" r:id="rId29"/>
    <p:sldId id="986" r:id="rId30"/>
    <p:sldId id="987" r:id="rId31"/>
    <p:sldId id="985" r:id="rId32"/>
    <p:sldId id="988" r:id="rId33"/>
    <p:sldId id="845" r:id="rId34"/>
    <p:sldId id="402" r:id="rId35"/>
    <p:sldId id="990" r:id="rId36"/>
    <p:sldId id="989" r:id="rId37"/>
    <p:sldId id="991" r:id="rId38"/>
    <p:sldId id="981" r:id="rId39"/>
    <p:sldId id="846" r:id="rId40"/>
    <p:sldId id="992" r:id="rId41"/>
    <p:sldId id="994" r:id="rId42"/>
    <p:sldId id="995" r:id="rId43"/>
    <p:sldId id="993" r:id="rId44"/>
    <p:sldId id="337" r:id="rId45"/>
    <p:sldId id="338" r:id="rId46"/>
    <p:sldId id="847" r:id="rId47"/>
    <p:sldId id="401" r:id="rId48"/>
    <p:sldId id="848" r:id="rId49"/>
    <p:sldId id="339" r:id="rId50"/>
    <p:sldId id="397" r:id="rId51"/>
    <p:sldId id="996" r:id="rId52"/>
    <p:sldId id="340" r:id="rId53"/>
    <p:sldId id="997" r:id="rId54"/>
    <p:sldId id="341" r:id="rId55"/>
    <p:sldId id="342" r:id="rId56"/>
    <p:sldId id="343" r:id="rId57"/>
    <p:sldId id="849" r:id="rId58"/>
    <p:sldId id="998" r:id="rId59"/>
    <p:sldId id="999" r:id="rId60"/>
    <p:sldId id="1000" r:id="rId61"/>
    <p:sldId id="1001" r:id="rId62"/>
    <p:sldId id="1002" r:id="rId63"/>
    <p:sldId id="851" r:id="rId64"/>
    <p:sldId id="833" r:id="rId65"/>
    <p:sldId id="344" r:id="rId66"/>
    <p:sldId id="464" r:id="rId67"/>
    <p:sldId id="345" r:id="rId68"/>
    <p:sldId id="346" r:id="rId69"/>
    <p:sldId id="852" r:id="rId70"/>
    <p:sldId id="349" r:id="rId71"/>
    <p:sldId id="347" r:id="rId72"/>
    <p:sldId id="1003" r:id="rId73"/>
    <p:sldId id="351" r:id="rId74"/>
    <p:sldId id="359" r:id="rId75"/>
    <p:sldId id="352" r:id="rId76"/>
    <p:sldId id="355" r:id="rId77"/>
    <p:sldId id="358" r:id="rId78"/>
    <p:sldId id="410" r:id="rId79"/>
    <p:sldId id="411" r:id="rId80"/>
    <p:sldId id="1004" r:id="rId81"/>
    <p:sldId id="857" r:id="rId82"/>
    <p:sldId id="361" r:id="rId83"/>
    <p:sldId id="365" r:id="rId84"/>
    <p:sldId id="861" r:id="rId85"/>
    <p:sldId id="863" r:id="rId86"/>
    <p:sldId id="1005" r:id="rId87"/>
    <p:sldId id="864" r:id="rId88"/>
    <p:sldId id="865" r:id="rId89"/>
    <p:sldId id="374" r:id="rId90"/>
    <p:sldId id="440" r:id="rId91"/>
    <p:sldId id="375" r:id="rId92"/>
    <p:sldId id="376" r:id="rId93"/>
    <p:sldId id="377" r:id="rId94"/>
    <p:sldId id="438" r:id="rId95"/>
    <p:sldId id="1006" r:id="rId96"/>
    <p:sldId id="1007" r:id="rId97"/>
    <p:sldId id="1008" r:id="rId98"/>
    <p:sldId id="1009" r:id="rId99"/>
    <p:sldId id="443" r:id="rId100"/>
    <p:sldId id="471" r:id="rId101"/>
    <p:sldId id="439" r:id="rId102"/>
    <p:sldId id="868" r:id="rId103"/>
    <p:sldId id="869" r:id="rId104"/>
    <p:sldId id="380" r:id="rId105"/>
    <p:sldId id="381" r:id="rId106"/>
    <p:sldId id="946" r:id="rId107"/>
    <p:sldId id="947" r:id="rId108"/>
    <p:sldId id="871" r:id="rId109"/>
    <p:sldId id="948" r:id="rId110"/>
    <p:sldId id="369" r:id="rId111"/>
    <p:sldId id="450" r:id="rId112"/>
    <p:sldId id="872" r:id="rId113"/>
    <p:sldId id="451" r:id="rId114"/>
    <p:sldId id="371" r:id="rId115"/>
    <p:sldId id="373" r:id="rId116"/>
    <p:sldId id="878" r:id="rId117"/>
    <p:sldId id="379" r:id="rId118"/>
    <p:sldId id="887" r:id="rId119"/>
    <p:sldId id="889" r:id="rId120"/>
    <p:sldId id="394" r:id="rId121"/>
    <p:sldId id="892" r:id="rId122"/>
    <p:sldId id="893" r:id="rId123"/>
    <p:sldId id="894" r:id="rId124"/>
    <p:sldId id="895" r:id="rId125"/>
    <p:sldId id="896" r:id="rId126"/>
    <p:sldId id="902" r:id="rId127"/>
    <p:sldId id="433" r:id="rId128"/>
    <p:sldId id="434" r:id="rId129"/>
    <p:sldId id="427" r:id="rId130"/>
    <p:sldId id="413" r:id="rId131"/>
    <p:sldId id="414" r:id="rId132"/>
    <p:sldId id="431" r:id="rId133"/>
    <p:sldId id="905" r:id="rId134"/>
    <p:sldId id="408" r:id="rId135"/>
    <p:sldId id="906" r:id="rId136"/>
    <p:sldId id="907" r:id="rId137"/>
    <p:sldId id="908" r:id="rId138"/>
    <p:sldId id="909" r:id="rId139"/>
    <p:sldId id="910" r:id="rId140"/>
    <p:sldId id="911" r:id="rId141"/>
    <p:sldId id="416" r:id="rId142"/>
    <p:sldId id="417" r:id="rId143"/>
    <p:sldId id="419" r:id="rId144"/>
    <p:sldId id="420" r:id="rId145"/>
    <p:sldId id="435" r:id="rId146"/>
    <p:sldId id="913" r:id="rId147"/>
    <p:sldId id="914" r:id="rId148"/>
    <p:sldId id="915" r:id="rId149"/>
    <p:sldId id="916" r:id="rId150"/>
    <p:sldId id="258" r:id="rId151"/>
    <p:sldId id="917" r:id="rId152"/>
    <p:sldId id="260" r:id="rId153"/>
    <p:sldId id="949" r:id="rId154"/>
    <p:sldId id="259" r:id="rId155"/>
    <p:sldId id="272" r:id="rId156"/>
    <p:sldId id="279" r:id="rId157"/>
    <p:sldId id="273" r:id="rId158"/>
    <p:sldId id="275" r:id="rId159"/>
    <p:sldId id="281" r:id="rId160"/>
    <p:sldId id="284" r:id="rId161"/>
    <p:sldId id="262" r:id="rId162"/>
    <p:sldId id="921" r:id="rId163"/>
    <p:sldId id="922" r:id="rId164"/>
    <p:sldId id="923" r:id="rId165"/>
    <p:sldId id="924" r:id="rId166"/>
    <p:sldId id="925" r:id="rId167"/>
    <p:sldId id="934" r:id="rId168"/>
    <p:sldId id="935" r:id="rId169"/>
    <p:sldId id="950" r:id="rId170"/>
    <p:sldId id="285" r:id="rId171"/>
    <p:sldId id="287" r:id="rId172"/>
    <p:sldId id="288" r:id="rId173"/>
    <p:sldId id="290" r:id="rId174"/>
    <p:sldId id="322" r:id="rId175"/>
    <p:sldId id="1010" r:id="rId176"/>
    <p:sldId id="1351" r:id="rId177"/>
    <p:sldId id="1348" r:id="rId178"/>
    <p:sldId id="1350" r:id="rId179"/>
    <p:sldId id="1349" r:id="rId180"/>
    <p:sldId id="385" r:id="rId181"/>
    <p:sldId id="461" r:id="rId182"/>
    <p:sldId id="463" r:id="rId183"/>
    <p:sldId id="388" r:id="rId184"/>
    <p:sldId id="951" r:id="rId185"/>
    <p:sldId id="952" r:id="rId186"/>
    <p:sldId id="483" r:id="rId187"/>
    <p:sldId id="486" r:id="rId188"/>
    <p:sldId id="487" r:id="rId189"/>
    <p:sldId id="488" r:id="rId190"/>
    <p:sldId id="489" r:id="rId191"/>
    <p:sldId id="490" r:id="rId192"/>
    <p:sldId id="491" r:id="rId193"/>
    <p:sldId id="492" r:id="rId194"/>
    <p:sldId id="493" r:id="rId195"/>
    <p:sldId id="495" r:id="rId196"/>
    <p:sldId id="555" r:id="rId197"/>
    <p:sldId id="497" r:id="rId198"/>
    <p:sldId id="500" r:id="rId199"/>
    <p:sldId id="501" r:id="rId200"/>
    <p:sldId id="954" r:id="rId201"/>
    <p:sldId id="499" r:id="rId202"/>
    <p:sldId id="957" r:id="rId203"/>
    <p:sldId id="512" r:id="rId204"/>
    <p:sldId id="867" r:id="rId205"/>
    <p:sldId id="958" r:id="rId206"/>
    <p:sldId id="959" r:id="rId207"/>
    <p:sldId id="513" r:id="rId208"/>
    <p:sldId id="515" r:id="rId209"/>
    <p:sldId id="557" r:id="rId210"/>
    <p:sldId id="558" r:id="rId211"/>
    <p:sldId id="559" r:id="rId212"/>
    <p:sldId id="549" r:id="rId213"/>
    <p:sldId id="550" r:id="rId214"/>
    <p:sldId id="560" r:id="rId215"/>
    <p:sldId id="551" r:id="rId216"/>
    <p:sldId id="562" r:id="rId217"/>
    <p:sldId id="561" r:id="rId218"/>
    <p:sldId id="841" r:id="rId219"/>
    <p:sldId id="622" r:id="rId220"/>
    <p:sldId id="518" r:id="rId221"/>
    <p:sldId id="519" r:id="rId222"/>
    <p:sldId id="520" r:id="rId223"/>
    <p:sldId id="564" r:id="rId224"/>
    <p:sldId id="565" r:id="rId225"/>
    <p:sldId id="566" r:id="rId226"/>
    <p:sldId id="521" r:id="rId227"/>
    <p:sldId id="522" r:id="rId228"/>
    <p:sldId id="523" r:id="rId229"/>
    <p:sldId id="524" r:id="rId230"/>
    <p:sldId id="525" r:id="rId231"/>
    <p:sldId id="968" r:id="rId232"/>
    <p:sldId id="843" r:id="rId233"/>
    <p:sldId id="526" r:id="rId234"/>
    <p:sldId id="527" r:id="rId235"/>
    <p:sldId id="528" r:id="rId236"/>
    <p:sldId id="529" r:id="rId237"/>
    <p:sldId id="530" r:id="rId238"/>
    <p:sldId id="531" r:id="rId239"/>
    <p:sldId id="969" r:id="rId240"/>
    <p:sldId id="970" r:id="rId241"/>
    <p:sldId id="532" r:id="rId242"/>
    <p:sldId id="533" r:id="rId243"/>
    <p:sldId id="534" r:id="rId244"/>
    <p:sldId id="535" r:id="rId245"/>
    <p:sldId id="971" r:id="rId246"/>
    <p:sldId id="568" r:id="rId247"/>
    <p:sldId id="569" r:id="rId248"/>
    <p:sldId id="972" r:id="rId249"/>
    <p:sldId id="973" r:id="rId250"/>
    <p:sldId id="538" r:id="rId251"/>
    <p:sldId id="539" r:id="rId252"/>
    <p:sldId id="567" r:id="rId253"/>
    <p:sldId id="541" r:id="rId254"/>
    <p:sldId id="542" r:id="rId255"/>
    <p:sldId id="543" r:id="rId256"/>
    <p:sldId id="544" r:id="rId257"/>
    <p:sldId id="545" r:id="rId258"/>
    <p:sldId id="546" r:id="rId259"/>
    <p:sldId id="547" r:id="rId260"/>
    <p:sldId id="974" r:id="rId261"/>
    <p:sldId id="617" r:id="rId262"/>
    <p:sldId id="590" r:id="rId263"/>
    <p:sldId id="593" r:id="rId264"/>
    <p:sldId id="604" r:id="rId265"/>
    <p:sldId id="606" r:id="rId266"/>
    <p:sldId id="607" r:id="rId267"/>
    <p:sldId id="608" r:id="rId268"/>
    <p:sldId id="975" r:id="rId269"/>
    <p:sldId id="609" r:id="rId270"/>
    <p:sldId id="610" r:id="rId271"/>
    <p:sldId id="611" r:id="rId272"/>
    <p:sldId id="976" r:id="rId273"/>
    <p:sldId id="977" r:id="rId274"/>
    <p:sldId id="615" r:id="rId275"/>
    <p:sldId id="978" r:id="rId276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33CCFF"/>
    <a:srgbClr val="FFFF00"/>
    <a:srgbClr val="FF0000"/>
    <a:srgbClr val="0000FF"/>
    <a:srgbClr val="C0C0C0"/>
    <a:srgbClr val="969696"/>
    <a:srgbClr val="33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 autoAdjust="0"/>
    <p:restoredTop sz="81549" autoAdjust="0"/>
  </p:normalViewPr>
  <p:slideViewPr>
    <p:cSldViewPr>
      <p:cViewPr varScale="1">
        <p:scale>
          <a:sx n="99" d="100"/>
          <a:sy n="99" d="100"/>
        </p:scale>
        <p:origin x="19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63" Type="http://schemas.openxmlformats.org/officeDocument/2006/relationships/slide" Target="slides/slide55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226" Type="http://schemas.openxmlformats.org/officeDocument/2006/relationships/slide" Target="slides/slide218.xml"/><Relationship Id="rId268" Type="http://schemas.openxmlformats.org/officeDocument/2006/relationships/slide" Target="slides/slide260.xml"/><Relationship Id="rId32" Type="http://schemas.openxmlformats.org/officeDocument/2006/relationships/slide" Target="slides/slide24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3.xml"/><Relationship Id="rId237" Type="http://schemas.openxmlformats.org/officeDocument/2006/relationships/slide" Target="slides/slide229.xml"/><Relationship Id="rId279" Type="http://schemas.openxmlformats.org/officeDocument/2006/relationships/viewProps" Target="viewProps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92" Type="http://schemas.openxmlformats.org/officeDocument/2006/relationships/slide" Target="slides/slide184.xml"/><Relationship Id="rId206" Type="http://schemas.openxmlformats.org/officeDocument/2006/relationships/slide" Target="slides/slide198.xml"/><Relationship Id="rId227" Type="http://schemas.openxmlformats.org/officeDocument/2006/relationships/slide" Target="slides/slide219.xml"/><Relationship Id="rId248" Type="http://schemas.openxmlformats.org/officeDocument/2006/relationships/slide" Target="slides/slide240.xml"/><Relationship Id="rId269" Type="http://schemas.openxmlformats.org/officeDocument/2006/relationships/slide" Target="slides/slide261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280" Type="http://schemas.openxmlformats.org/officeDocument/2006/relationships/theme" Target="theme/theme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slide" Target="slides/slide174.xml"/><Relationship Id="rId217" Type="http://schemas.openxmlformats.org/officeDocument/2006/relationships/slide" Target="slides/slide209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30.xml"/><Relationship Id="rId259" Type="http://schemas.openxmlformats.org/officeDocument/2006/relationships/slide" Target="slides/slide251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270" Type="http://schemas.openxmlformats.org/officeDocument/2006/relationships/slide" Target="slides/slide262.xml"/><Relationship Id="rId44" Type="http://schemas.openxmlformats.org/officeDocument/2006/relationships/slide" Target="slides/slide36.xml"/><Relationship Id="rId65" Type="http://schemas.openxmlformats.org/officeDocument/2006/relationships/slide" Target="slides/slide57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51" Type="http://schemas.openxmlformats.org/officeDocument/2006/relationships/slide" Target="slides/slide143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207" Type="http://schemas.openxmlformats.org/officeDocument/2006/relationships/slide" Target="slides/slide199.xml"/><Relationship Id="rId228" Type="http://schemas.openxmlformats.org/officeDocument/2006/relationships/slide" Target="slides/slide220.xml"/><Relationship Id="rId249" Type="http://schemas.openxmlformats.org/officeDocument/2006/relationships/slide" Target="slides/slide241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260" Type="http://schemas.openxmlformats.org/officeDocument/2006/relationships/slide" Target="slides/slide252.xml"/><Relationship Id="rId281" Type="http://schemas.openxmlformats.org/officeDocument/2006/relationships/tableStyles" Target="tableStyles.xml"/><Relationship Id="rId34" Type="http://schemas.openxmlformats.org/officeDocument/2006/relationships/slide" Target="slides/slide26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141" Type="http://schemas.openxmlformats.org/officeDocument/2006/relationships/slide" Target="slides/slide133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18" Type="http://schemas.openxmlformats.org/officeDocument/2006/relationships/slide" Target="slides/slide210.xml"/><Relationship Id="rId239" Type="http://schemas.openxmlformats.org/officeDocument/2006/relationships/slide" Target="slides/slide231.xml"/><Relationship Id="rId250" Type="http://schemas.openxmlformats.org/officeDocument/2006/relationships/slide" Target="slides/slide242.xml"/><Relationship Id="rId271" Type="http://schemas.openxmlformats.org/officeDocument/2006/relationships/slide" Target="slides/slide263.xml"/><Relationship Id="rId24" Type="http://schemas.openxmlformats.org/officeDocument/2006/relationships/slide" Target="slides/slide16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31" Type="http://schemas.openxmlformats.org/officeDocument/2006/relationships/slide" Target="slides/slide123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slide" Target="slides/slide186.xml"/><Relationship Id="rId208" Type="http://schemas.openxmlformats.org/officeDocument/2006/relationships/slide" Target="slides/slide200.xml"/><Relationship Id="rId229" Type="http://schemas.openxmlformats.org/officeDocument/2006/relationships/slide" Target="slides/slide221.xml"/><Relationship Id="rId240" Type="http://schemas.openxmlformats.org/officeDocument/2006/relationships/slide" Target="slides/slide232.xml"/><Relationship Id="rId261" Type="http://schemas.openxmlformats.org/officeDocument/2006/relationships/slide" Target="slides/slide253.xml"/><Relationship Id="rId14" Type="http://schemas.openxmlformats.org/officeDocument/2006/relationships/slide" Target="slides/slide6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219" Type="http://schemas.openxmlformats.org/officeDocument/2006/relationships/slide" Target="slides/slide211.xml"/><Relationship Id="rId230" Type="http://schemas.openxmlformats.org/officeDocument/2006/relationships/slide" Target="slides/slide222.xml"/><Relationship Id="rId251" Type="http://schemas.openxmlformats.org/officeDocument/2006/relationships/slide" Target="slides/slide24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72" Type="http://schemas.openxmlformats.org/officeDocument/2006/relationships/slide" Target="slides/slide264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95" Type="http://schemas.openxmlformats.org/officeDocument/2006/relationships/slide" Target="slides/slide187.xml"/><Relationship Id="rId209" Type="http://schemas.openxmlformats.org/officeDocument/2006/relationships/slide" Target="slides/slide201.xml"/><Relationship Id="rId220" Type="http://schemas.openxmlformats.org/officeDocument/2006/relationships/slide" Target="slides/slide212.xml"/><Relationship Id="rId241" Type="http://schemas.openxmlformats.org/officeDocument/2006/relationships/slide" Target="slides/slide23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262" Type="http://schemas.openxmlformats.org/officeDocument/2006/relationships/slide" Target="slides/slide254.xml"/><Relationship Id="rId78" Type="http://schemas.openxmlformats.org/officeDocument/2006/relationships/slide" Target="slides/slide70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64" Type="http://schemas.openxmlformats.org/officeDocument/2006/relationships/slide" Target="slides/slide156.xml"/><Relationship Id="rId185" Type="http://schemas.openxmlformats.org/officeDocument/2006/relationships/slide" Target="slides/slide177.xml"/><Relationship Id="rId9" Type="http://schemas.openxmlformats.org/officeDocument/2006/relationships/slide" Target="slides/slide1.xml"/><Relationship Id="rId210" Type="http://schemas.openxmlformats.org/officeDocument/2006/relationships/slide" Target="slides/slide202.xml"/><Relationship Id="rId26" Type="http://schemas.openxmlformats.org/officeDocument/2006/relationships/slide" Target="slides/slide18.xml"/><Relationship Id="rId231" Type="http://schemas.openxmlformats.org/officeDocument/2006/relationships/slide" Target="slides/slide223.xml"/><Relationship Id="rId252" Type="http://schemas.openxmlformats.org/officeDocument/2006/relationships/slide" Target="slides/slide244.xml"/><Relationship Id="rId273" Type="http://schemas.openxmlformats.org/officeDocument/2006/relationships/slide" Target="slides/slide265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96" Type="http://schemas.openxmlformats.org/officeDocument/2006/relationships/slide" Target="slides/slide188.xml"/><Relationship Id="rId200" Type="http://schemas.openxmlformats.org/officeDocument/2006/relationships/slide" Target="slides/slide192.xml"/><Relationship Id="rId16" Type="http://schemas.openxmlformats.org/officeDocument/2006/relationships/slide" Target="slides/slide8.xml"/><Relationship Id="rId221" Type="http://schemas.openxmlformats.org/officeDocument/2006/relationships/slide" Target="slides/slide213.xml"/><Relationship Id="rId242" Type="http://schemas.openxmlformats.org/officeDocument/2006/relationships/slide" Target="slides/slide234.xml"/><Relationship Id="rId263" Type="http://schemas.openxmlformats.org/officeDocument/2006/relationships/slide" Target="slides/slide255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211" Type="http://schemas.openxmlformats.org/officeDocument/2006/relationships/slide" Target="slides/slide203.xml"/><Relationship Id="rId232" Type="http://schemas.openxmlformats.org/officeDocument/2006/relationships/slide" Target="slides/slide224.xml"/><Relationship Id="rId253" Type="http://schemas.openxmlformats.org/officeDocument/2006/relationships/slide" Target="slides/slide245.xml"/><Relationship Id="rId274" Type="http://schemas.openxmlformats.org/officeDocument/2006/relationships/slide" Target="slides/slide266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slide" Target="slides/slide189.xml"/><Relationship Id="rId201" Type="http://schemas.openxmlformats.org/officeDocument/2006/relationships/slide" Target="slides/slide193.xml"/><Relationship Id="rId222" Type="http://schemas.openxmlformats.org/officeDocument/2006/relationships/slide" Target="slides/slide214.xml"/><Relationship Id="rId243" Type="http://schemas.openxmlformats.org/officeDocument/2006/relationships/slide" Target="slides/slide235.xml"/><Relationship Id="rId264" Type="http://schemas.openxmlformats.org/officeDocument/2006/relationships/slide" Target="slides/slide256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4.xml"/><Relationship Id="rId233" Type="http://schemas.openxmlformats.org/officeDocument/2006/relationships/slide" Target="slides/slide225.xml"/><Relationship Id="rId254" Type="http://schemas.openxmlformats.org/officeDocument/2006/relationships/slide" Target="slides/slide246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275" Type="http://schemas.openxmlformats.org/officeDocument/2006/relationships/slide" Target="slides/slide267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slide" Target="slides/slide190.xml"/><Relationship Id="rId202" Type="http://schemas.openxmlformats.org/officeDocument/2006/relationships/slide" Target="slides/slide194.xml"/><Relationship Id="rId223" Type="http://schemas.openxmlformats.org/officeDocument/2006/relationships/slide" Target="slides/slide215.xml"/><Relationship Id="rId244" Type="http://schemas.openxmlformats.org/officeDocument/2006/relationships/slide" Target="slides/slide236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265" Type="http://schemas.openxmlformats.org/officeDocument/2006/relationships/slide" Target="slides/slide257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13" Type="http://schemas.openxmlformats.org/officeDocument/2006/relationships/slide" Target="slides/slide205.xml"/><Relationship Id="rId234" Type="http://schemas.openxmlformats.org/officeDocument/2006/relationships/slide" Target="slides/slide22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55" Type="http://schemas.openxmlformats.org/officeDocument/2006/relationships/slide" Target="slides/slide247.xml"/><Relationship Id="rId276" Type="http://schemas.openxmlformats.org/officeDocument/2006/relationships/slide" Target="slides/slide268.xml"/><Relationship Id="rId40" Type="http://schemas.openxmlformats.org/officeDocument/2006/relationships/slide" Target="slides/slide32.xml"/><Relationship Id="rId115" Type="http://schemas.openxmlformats.org/officeDocument/2006/relationships/slide" Target="slides/slide107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9" Type="http://schemas.openxmlformats.org/officeDocument/2006/relationships/slide" Target="slides/slide191.xml"/><Relationship Id="rId203" Type="http://schemas.openxmlformats.org/officeDocument/2006/relationships/slide" Target="slides/slide195.xml"/><Relationship Id="rId19" Type="http://schemas.openxmlformats.org/officeDocument/2006/relationships/slide" Target="slides/slide11.xml"/><Relationship Id="rId224" Type="http://schemas.openxmlformats.org/officeDocument/2006/relationships/slide" Target="slides/slide216.xml"/><Relationship Id="rId245" Type="http://schemas.openxmlformats.org/officeDocument/2006/relationships/slide" Target="slides/slide237.xml"/><Relationship Id="rId266" Type="http://schemas.openxmlformats.org/officeDocument/2006/relationships/slide" Target="slides/slide258.xml"/><Relationship Id="rId30" Type="http://schemas.openxmlformats.org/officeDocument/2006/relationships/slide" Target="slides/slide2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189" Type="http://schemas.openxmlformats.org/officeDocument/2006/relationships/slide" Target="slides/slide18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6.xml"/><Relationship Id="rId235" Type="http://schemas.openxmlformats.org/officeDocument/2006/relationships/slide" Target="slides/slide227.xml"/><Relationship Id="rId256" Type="http://schemas.openxmlformats.org/officeDocument/2006/relationships/slide" Target="slides/slide248.xml"/><Relationship Id="rId277" Type="http://schemas.openxmlformats.org/officeDocument/2006/relationships/notesMaster" Target="notesMasters/notesMaster1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179" Type="http://schemas.openxmlformats.org/officeDocument/2006/relationships/slide" Target="slides/slide171.xml"/><Relationship Id="rId190" Type="http://schemas.openxmlformats.org/officeDocument/2006/relationships/slide" Target="slides/slide182.xml"/><Relationship Id="rId204" Type="http://schemas.openxmlformats.org/officeDocument/2006/relationships/slide" Target="slides/slide196.xml"/><Relationship Id="rId225" Type="http://schemas.openxmlformats.org/officeDocument/2006/relationships/slide" Target="slides/slide217.xml"/><Relationship Id="rId246" Type="http://schemas.openxmlformats.org/officeDocument/2006/relationships/slide" Target="slides/slide238.xml"/><Relationship Id="rId267" Type="http://schemas.openxmlformats.org/officeDocument/2006/relationships/slide" Target="slides/slide25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94" Type="http://schemas.openxmlformats.org/officeDocument/2006/relationships/slide" Target="slides/slide86.xml"/><Relationship Id="rId148" Type="http://schemas.openxmlformats.org/officeDocument/2006/relationships/slide" Target="slides/slide140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2.xml"/><Relationship Id="rId215" Type="http://schemas.openxmlformats.org/officeDocument/2006/relationships/slide" Target="slides/slide207.xml"/><Relationship Id="rId236" Type="http://schemas.openxmlformats.org/officeDocument/2006/relationships/slide" Target="slides/slide228.xml"/><Relationship Id="rId257" Type="http://schemas.openxmlformats.org/officeDocument/2006/relationships/slide" Target="slides/slide249.xml"/><Relationship Id="rId278" Type="http://schemas.openxmlformats.org/officeDocument/2006/relationships/presProps" Target="presProps.xml"/><Relationship Id="rId42" Type="http://schemas.openxmlformats.org/officeDocument/2006/relationships/slide" Target="slides/slide34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91" Type="http://schemas.openxmlformats.org/officeDocument/2006/relationships/slide" Target="slides/slide183.xml"/><Relationship Id="rId205" Type="http://schemas.openxmlformats.org/officeDocument/2006/relationships/slide" Target="slides/slide197.xml"/><Relationship Id="rId247" Type="http://schemas.openxmlformats.org/officeDocument/2006/relationships/slide" Target="slides/slide239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53" Type="http://schemas.openxmlformats.org/officeDocument/2006/relationships/slide" Target="slides/slide45.xml"/><Relationship Id="rId149" Type="http://schemas.openxmlformats.org/officeDocument/2006/relationships/slide" Target="slides/slide141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216" Type="http://schemas.openxmlformats.org/officeDocument/2006/relationships/slide" Target="slides/slide208.xml"/><Relationship Id="rId258" Type="http://schemas.openxmlformats.org/officeDocument/2006/relationships/slide" Target="slides/slide2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fld id="{5A677D52-1B82-0247-B54D-5E0F02CDAD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1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4876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E0384-6736-1A44-B70D-99B0A954B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02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675E39-26F5-A242-AE53-4CE62D1982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929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676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13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8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D207E5-36D4-EC40-B829-C5A8461CB7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13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BB5DFF-E195-5543-8C50-7061C0918D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6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E8742-A29C-BE43-AFC8-A8E0EA833F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059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1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96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64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240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73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71F8EE-7DAC-0540-BE1C-1336C2CBF9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081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649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36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441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92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9489C1-586A-3243-B822-7534E30602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24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680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D192F-10A5-8C44-8A78-D567543169D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95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CC7E97-B1F3-B643-9C43-65D18FC8D70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15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E43A51-4502-D349-8160-6904FC193C8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65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281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666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3BD659-388D-9547-AAEA-FB8074190F7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47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70908-E2F6-B846-8AA3-4CDC180D658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05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029619-FE5C-B440-8405-D8F75C1B978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9253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29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6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233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9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8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8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01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44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50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5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3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2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2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84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442805-3083-954A-8D65-43EE320316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3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49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2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69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6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6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912233E-F182-BA49-A9A3-87DC4AB19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811C4-9172-E94E-8EA8-5F847B0996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D320494-FC28-B44B-BD0B-E344DCF53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9985932-699D-3E49-87CC-4A4A0AB5D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39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07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http://</a:t>
            </a:r>
            <a:r>
              <a:rPr lang="en-US" altLang="en-US" dirty="0" err="1">
                <a:latin typeface="Times New Roman" panose="02020603050405020304" pitchFamily="18" charset="0"/>
              </a:rPr>
              <a:t>www.benstopford.com</a:t>
            </a:r>
            <a:r>
              <a:rPr lang="en-US" altLang="en-US" dirty="0">
                <a:latin typeface="Times New Roman" panose="02020603050405020304" pitchFamily="18" charset="0"/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3806041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http://</a:t>
            </a:r>
            <a:r>
              <a:rPr lang="en-US" altLang="en-US" dirty="0" err="1">
                <a:latin typeface="Times New Roman" panose="02020603050405020304" pitchFamily="18" charset="0"/>
              </a:rPr>
              <a:t>www.benstopford.com</a:t>
            </a:r>
            <a:r>
              <a:rPr lang="en-US" altLang="en-US" dirty="0">
                <a:latin typeface="Times New Roman" panose="02020603050405020304" pitchFamily="18" charset="0"/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2002684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4AE2F61D-6E5D-794A-9D23-8A687315C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160FF3-3F2E-8847-BE98-74DCE73708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B2BAF64-F255-814B-9979-A361CF674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03DDB8C-5998-2644-988A-9B2BD1E1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53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7BFABFA9-D9EC-DF47-B237-C596320C1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6851B-E61D-DE4E-AA4B-7FE3F6C81B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891281-D713-A748-8B97-E45C304C0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CE5DB77-50ED-F14B-9064-67029B770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3AFFCCFA-DDE9-4F4E-A788-CA5BCE2E2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C4CD3-6DE8-4686-AD16-4E26FCFC43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699B6E0-A445-4B45-9278-2545447B8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353D383-67CA-44CB-B1B7-43F631DE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60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6E715F6D-EDE3-4CBA-A4E7-6FBBB9A18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86FF0-EA45-431A-B4ED-5B4906D8D5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29117D3-AEFF-426A-A086-DBE96BDB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3D49DC2F-BB2D-4854-A063-94EA7F0A5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8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412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650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4C5FBC-49F1-D845-AB2B-550A6C9CD2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65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17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4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145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823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99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8852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599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57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458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6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410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35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1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3106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0532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9529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1355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8701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604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03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8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02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719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404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ED6C08-878B-8048-BAD3-F9E349A8F9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0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5725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3094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7156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4852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658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92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99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05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677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170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4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0425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E52FB0-84BF-DB46-946F-4759DCD12E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84AD2C-90A3-4F44-9A43-D2648EA102E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57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089E99-E035-9648-B30C-FA80EED4BB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56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350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59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58AB6-7904-C44B-A95E-DB8014D57D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9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A7EEC68-C79A-B64D-90BB-A39115F1E4A9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5742CB-6E69-2B4B-AF8D-0C2821893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B4C34-F6AE-454F-B917-F90040D2C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608A4E-3DF9-F04A-A315-64700AD7C3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758649A-0447-2F41-A73D-BD3E14E69C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A58AC-6C20-0E41-A430-CA90305EBB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A2AC8E-9D38-F34B-86BE-A56FC1F46A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751103-E55F-4446-8858-382EA7CC9F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E4C894D-08D7-A745-9926-5C9CCE3EA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616B82-5BAA-FE47-88DE-D184DD3972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09FCFF-383B-7049-9121-1E4AA0698E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6D2506-D648-AA44-A0E1-8591FC825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9D77FA-B990-4243-A80F-79C15E35F1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4060B5-BB5F-B74C-8B39-6498BE3608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6225"/>
            <a:ext cx="2133600" cy="491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6225"/>
            <a:ext cx="6248400" cy="491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2B0C26-4CE0-1E40-A1FE-08686F5D0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43862B-7D83-E548-B4DF-AC4E480B0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5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8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5B58843-043F-0B4D-AC14-73C699CE24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E1C472A-BFAE-FA41-8A4D-108303395F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78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BCC6F2-932E-864D-9EF8-FCDF437B6B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40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8D4D142-9679-2C46-98B4-3A0186FDB7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20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C7E2E7-8885-AB47-9223-8E87EB0040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2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096583-9339-D84C-B308-79F1914B6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2966-89D3-C545-9CA5-FEEEAEEC2A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8475B3-EF1B-1542-8F58-ECBA789343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56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96215E-F581-5143-BB21-6D275532A0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19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0FD623-1F95-DC4E-93B9-3D95C2905B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48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53580A1-78E3-804A-9E09-A86C5D3973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519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2988222-990B-314B-9DF0-031D995351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497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25989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4259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5991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13F77433-A129-734B-88C0-61E9C7D653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41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650D91B-D94F-6848-8312-AC3F712071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1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2A9E0B4-D2A4-3449-9BBC-0C15EC5D97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0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31162929-33E5-5746-A579-6DE94BFC78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17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DCC4FAC-3F50-1842-8770-B863450B82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4C478-8F04-E64C-8A6B-1ABAA663D6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E19450-C137-0843-8111-64BBAB91A0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81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C2625F1-690D-6A4A-9DB9-332938C2DE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22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045A951-805E-A047-9130-998342F020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29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73BFD8-30BD-584E-BB6C-B06570497F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830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938E3EF-24C7-ED49-A254-A087714073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0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13AF5-DE38-6E40-8904-098D5B899C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97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490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06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05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DEDA28-6524-EA41-9088-B0A921F1C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590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1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754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666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79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753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901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60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97132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02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60D4FDA-8686-004B-BF6F-708E437D7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9265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9079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4032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33348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4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643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8061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7966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7033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20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A4789E-F75E-4C45-8BC1-DC9EB787DA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54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452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4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46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41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0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48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8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365151A-6FDA-E747-AA74-B6E2D3300B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82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326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724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DF640892-6C52-0146-9C0E-A3FB8A35C3B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6225"/>
            <a:ext cx="78597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95375"/>
            <a:ext cx="84582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3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55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fld id="{F937B486-67E5-1F47-9D0A-61A1B679B817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400" i="1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5A04750C-216D-E74E-BC57-22DD1613E89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12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0A8EF6BE-200D-F743-95D1-49AB78DD6AD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46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2"/>
        <a:buChar char="ê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2"/>
        <a:buChar char="Ø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52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9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4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w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6.x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71.wmf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6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0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0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8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3733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Cache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Super fast; volatile; Typically on chip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L1 vs L2 vs L3 caches ???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L1 about 64KB or so; L2 about 1MB; L3 8MB (on chip) to 256MB (off chip)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Huge L3 caches available now-a-days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Becoming more and more important to care about this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Cache misses are expensive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Similar tradeoffs as were seen between main memory and disks</a:t>
            </a:r>
          </a:p>
          <a:p>
            <a:pPr lvl="1">
              <a:lnSpc>
                <a:spcPct val="1300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11265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12.1, 12.2, 12.3, 12.4, 12.5, 12.6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Main steps in Query Processing</a:t>
            </a:r>
          </a:p>
          <a:p>
            <a:pPr lvl="1"/>
            <a:r>
              <a:rPr lang="en-US" dirty="0">
                <a:latin typeface="Calibri" charset="0"/>
              </a:rPr>
              <a:t>How to measure the ”cost” of an operation so we can compare alternatives?</a:t>
            </a:r>
          </a:p>
          <a:p>
            <a:pPr lvl="1"/>
            <a:r>
              <a:rPr lang="en-US" dirty="0">
                <a:latin typeface="Calibri" charset="0"/>
              </a:rPr>
              <a:t>Different types of operations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Overview and Cost Measures</a:t>
            </a:r>
          </a:p>
        </p:txBody>
      </p:sp>
    </p:spTree>
    <p:extLst>
      <p:ext uri="{BB962C8B-B14F-4D97-AF65-F5344CB8AC3E}">
        <p14:creationId xmlns:p14="http://schemas.microsoft.com/office/powerpoint/2010/main" val="552618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44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42D3FCFA-4A1F-8849-81A2-05E9F4A8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" y="1695181"/>
            <a:ext cx="8157506" cy="489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3338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583769" cy="496695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Complicated to compute, but very important to decide early 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Need to know what you are “optimizing” for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Many competing factors in today’s computing environment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CPU Instructions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Disk I/</a:t>
            </a:r>
            <a:r>
              <a:rPr lang="en-US" sz="1800" dirty="0" err="1"/>
              <a:t>Os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Network Usage – either peak or average (for distributed settings)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Memory Usage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Cache Misses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… and so 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Want to pick the one (or combination) that’s actually a bottleneck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No sense in optimizing for “memory usage” if you have a TB of memory and a single disk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Can do combinations by doing a weighted sum: e.g., 10 * Memory + 50 * Disk I/</a:t>
            </a:r>
            <a:r>
              <a:rPr lang="en-US" sz="1600" dirty="0" err="1"/>
              <a:t>Os</a:t>
            </a:r>
            <a:endParaRPr lang="en-US" sz="1600" dirty="0"/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lvl="1">
              <a:lnSpc>
                <a:spcPct val="120000"/>
              </a:lnSpc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5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We will focus on counting the amount of data processed (in terms of disk blocks), and the CPU costs if appropriate</a:t>
            </a:r>
          </a:p>
          <a:p>
            <a:pPr lvl="1">
              <a:lnSpc>
                <a:spcPct val="120000"/>
              </a:lnSpc>
            </a:pPr>
            <a:r>
              <a:rPr lang="en-US" altLang="en-US" sz="17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Somewhat of a simplification</a:t>
            </a:r>
            <a:r>
              <a:rPr lang="en-US" altLang="en-US" sz="1700" dirty="0">
                <a:ea typeface="ＭＳ Ｐゴシック" panose="020B0600070205080204" pitchFamily="34" charset="-128"/>
              </a:rPr>
              <a:t>, but works okay</a:t>
            </a:r>
          </a:p>
          <a:p>
            <a:pPr lvl="1">
              <a:lnSpc>
                <a:spcPct val="12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In particular, it doesn’t account for random vs sequential access, or the tuple layouts (mostly)</a:t>
            </a:r>
          </a:p>
          <a:p>
            <a:pPr lvl="1">
              <a:lnSpc>
                <a:spcPct val="12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Textbook uses a cost function that considers random vs sequential disk I/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Os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endParaRPr lang="en-US" sz="2400" i="1" dirty="0"/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62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62636"/>
            <a:ext cx="8519375" cy="50442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select * from person where SSN = “123”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1:</a:t>
            </a:r>
            <a:r>
              <a:rPr lang="en-US" sz="2000" dirty="0"/>
              <a:t> </a:t>
            </a:r>
            <a:r>
              <a:rPr lang="en-US" sz="2000" u="sng" dirty="0"/>
              <a:t>Sequential Scan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Read the relation start to end and look for “123”</a:t>
            </a:r>
          </a:p>
          <a:p>
            <a:pPr lvl="2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</a:rPr>
              <a:t>Can always be used (not true for the other options)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Cost ?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Data transferred = 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person</a:t>
            </a:r>
            <a:r>
              <a:rPr lang="en-US" sz="1800" i="1" baseline="-25000" dirty="0"/>
              <a:t> </a:t>
            </a:r>
            <a:r>
              <a:rPr lang="en-US" sz="1800" i="1" dirty="0"/>
              <a:t> = Number of relation blocks 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CPU cost = O(N), if N is the number of tuples</a:t>
            </a:r>
          </a:p>
          <a:p>
            <a:pPr>
              <a:lnSpc>
                <a:spcPct val="110000"/>
              </a:lnSpc>
            </a:pPr>
            <a:endParaRPr lang="en-US" sz="2500" i="1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 dirty="0"/>
              <a:t>select * from person where SSN = “123”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solidFill>
                  <a:srgbClr val="FF0000"/>
                </a:solidFill>
              </a:rPr>
              <a:t>Option 2 : </a:t>
            </a:r>
            <a:r>
              <a:rPr lang="en-US" sz="2200" u="sng" dirty="0"/>
              <a:t>Use a B+-tree Index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Pre-condition:</a:t>
            </a:r>
          </a:p>
          <a:p>
            <a:pPr lvl="2">
              <a:lnSpc>
                <a:spcPct val="130000"/>
              </a:lnSpc>
            </a:pPr>
            <a:r>
              <a:rPr lang="en-US" sz="1700" i="1" dirty="0"/>
              <a:t>An appropriate index must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Cost: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n = the number of disk blocks containing data of interest</a:t>
            </a:r>
          </a:p>
          <a:p>
            <a:pPr lvl="3">
              <a:lnSpc>
                <a:spcPct val="130000"/>
              </a:lnSpc>
            </a:pPr>
            <a:r>
              <a:rPr lang="en-US" sz="1400" dirty="0"/>
              <a:t>For a secondary index, the data of interest spread out all over the relation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h = height of the B+-tree index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Data transferred: h + n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CPU Cost: harder to calculate but comparatively lower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 dirty="0"/>
              <a:t>Selections involving ranges</a:t>
            </a:r>
          </a:p>
          <a:p>
            <a:pPr lvl="1">
              <a:lnSpc>
                <a:spcPct val="130000"/>
              </a:lnSpc>
            </a:pPr>
            <a:r>
              <a:rPr lang="en-US" sz="2000" i="1" dirty="0"/>
              <a:t>select * from accounts where balance &gt; 100000</a:t>
            </a:r>
          </a:p>
          <a:p>
            <a:pPr lvl="1">
              <a:lnSpc>
                <a:spcPct val="130000"/>
              </a:lnSpc>
            </a:pPr>
            <a:r>
              <a:rPr lang="en-US" sz="2000" i="1" dirty="0"/>
              <a:t>select * from matches where </a:t>
            </a:r>
            <a:r>
              <a:rPr lang="en-US" sz="2000" i="1" dirty="0" err="1"/>
              <a:t>matchdate</a:t>
            </a:r>
            <a:r>
              <a:rPr lang="en-US" sz="2000" i="1" dirty="0"/>
              <a:t> between ’10/20/06’ and ’10/30/06’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1:</a:t>
            </a:r>
            <a:r>
              <a:rPr lang="en-US" sz="2000" dirty="0"/>
              <a:t> Sequential scan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2:</a:t>
            </a:r>
            <a:r>
              <a:rPr lang="en-US" sz="2000" dirty="0"/>
              <a:t> Using an appropriate index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Can’t use hash indexes for this purpose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43000"/>
            <a:ext cx="56007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3590713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686800" cy="4953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 dirty="0"/>
              <a:t>select * from R, S where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endParaRPr lang="en-US" sz="1900" i="1" dirty="0"/>
          </a:p>
          <a:p>
            <a:pPr lvl="1">
              <a:lnSpc>
                <a:spcPct val="110000"/>
              </a:lnSpc>
            </a:pPr>
            <a:r>
              <a:rPr lang="en-US" sz="1800" dirty="0"/>
              <a:t>Called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>
              <a:lnSpc>
                <a:spcPct val="110000"/>
              </a:lnSpc>
            </a:pPr>
            <a:r>
              <a:rPr lang="en-US" sz="1900" i="1" dirty="0"/>
              <a:t>select * from R, S where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 | &lt; 0.5</a:t>
            </a:r>
          </a:p>
          <a:p>
            <a:pPr lvl="1">
              <a:lnSpc>
                <a:spcPct val="110000"/>
              </a:lnSpc>
            </a:pPr>
            <a:r>
              <a:rPr lang="en-US" sz="1800" i="1" dirty="0"/>
              <a:t>Not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 lvl="1"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r>
              <a:rPr lang="en-US" sz="2000" i="1" dirty="0">
                <a:solidFill>
                  <a:srgbClr val="C00000"/>
                </a:solidFill>
              </a:rPr>
              <a:t>Goal: For each tuple r in R, find all “matching” tuples in S (or vice versa)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Simplest Algorithm (“nested loops” join)</a:t>
            </a:r>
            <a:endParaRPr lang="en-US" sz="1900" u="sng" dirty="0"/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dirty="0"/>
              <a:t>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r</a:t>
            </a:r>
            <a:r>
              <a:rPr lang="en-US" sz="1900" i="1" dirty="0">
                <a:solidFill>
                  <a:srgbClr val="FF0000"/>
                </a:solidFill>
              </a:rPr>
              <a:t> in</a:t>
            </a:r>
            <a:r>
              <a:rPr lang="en-US" sz="19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s </a:t>
            </a:r>
            <a:r>
              <a:rPr lang="en-US" sz="1900" i="1" dirty="0">
                <a:solidFill>
                  <a:srgbClr val="FF0000"/>
                </a:solidFill>
              </a:rPr>
              <a:t>in</a:t>
            </a:r>
            <a:r>
              <a:rPr lang="en-US" sz="1900" i="1" dirty="0"/>
              <a:t> 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    </a:t>
            </a:r>
            <a:r>
              <a:rPr lang="en-US" sz="1900" i="1" dirty="0">
                <a:solidFill>
                  <a:srgbClr val="FF0000"/>
                </a:solidFill>
              </a:rPr>
              <a:t>check</a:t>
            </a:r>
            <a:r>
              <a:rPr lang="en-US" sz="1900" i="1" dirty="0"/>
              <a:t> </a:t>
            </a:r>
            <a:r>
              <a:rPr lang="en-US" sz="1900" i="1" dirty="0">
                <a:solidFill>
                  <a:srgbClr val="FF0000"/>
                </a:solidFill>
              </a:rPr>
              <a:t>if</a:t>
            </a:r>
            <a:r>
              <a:rPr lang="en-US" sz="1900" i="1" dirty="0"/>
              <a:t>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r>
              <a:rPr lang="en-US" sz="1900" i="1" dirty="0"/>
              <a:t> (or whether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| &lt; 0.5)</a:t>
            </a:r>
          </a:p>
          <a:p>
            <a:pPr lvl="1"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900" dirty="0"/>
              <a:t>Complexity too high -- </a:t>
            </a:r>
            <a:r>
              <a:rPr lang="en-US" sz="1800" dirty="0"/>
              <a:t>O(</a:t>
            </a:r>
            <a:r>
              <a:rPr lang="en-US" sz="1800" i="1" dirty="0"/>
              <a:t>N</a:t>
            </a:r>
            <a:r>
              <a:rPr lang="en-US" sz="1800" i="1" baseline="-25000" dirty="0"/>
              <a:t>r</a:t>
            </a:r>
            <a:r>
              <a:rPr lang="en-US" sz="1800" i="1" dirty="0"/>
              <a:t> N</a:t>
            </a:r>
            <a:r>
              <a:rPr lang="en-US" sz="1800" i="1" baseline="-25000" dirty="0"/>
              <a:t>s</a:t>
            </a:r>
            <a:r>
              <a:rPr lang="en-US" sz="1800" i="1" dirty="0"/>
              <a:t>) 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500" dirty="0"/>
              <a:t>e.g., imagine if |R| and |S| both in millions of tuples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15676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i="1" dirty="0"/>
              <a:t>select * from R, S where </a:t>
            </a:r>
            <a:r>
              <a:rPr lang="en-US" sz="2200" i="1" dirty="0" err="1"/>
              <a:t>R.a</a:t>
            </a:r>
            <a:r>
              <a:rPr lang="en-US" sz="2200" i="1" dirty="0"/>
              <a:t> = </a:t>
            </a:r>
            <a:r>
              <a:rPr lang="en-US" sz="2200" i="1" dirty="0" err="1"/>
              <a:t>S.a</a:t>
            </a:r>
            <a:endParaRPr lang="en-US" sz="2200" i="1" dirty="0"/>
          </a:p>
          <a:p>
            <a:pPr lvl="1">
              <a:lnSpc>
                <a:spcPct val="120000"/>
              </a:lnSpc>
            </a:pPr>
            <a:r>
              <a:rPr lang="en-US" sz="2000" dirty="0"/>
              <a:t>Called an “</a:t>
            </a:r>
            <a:r>
              <a:rPr lang="en-US" sz="2000" i="1" dirty="0" err="1"/>
              <a:t>equi</a:t>
            </a:r>
            <a:r>
              <a:rPr lang="en-US" sz="2000" i="1" dirty="0"/>
              <a:t>-join”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Let’s say there is an “index” on </a:t>
            </a:r>
            <a:r>
              <a:rPr lang="en-US" sz="2200" dirty="0" err="1"/>
              <a:t>S.a</a:t>
            </a:r>
            <a:endParaRPr lang="en-US" sz="2200" dirty="0"/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dirty="0"/>
              <a:t>        </a:t>
            </a:r>
            <a:r>
              <a:rPr lang="en-US" sz="2200" i="1" dirty="0">
                <a:solidFill>
                  <a:srgbClr val="FF0000"/>
                </a:solidFill>
              </a:rPr>
              <a:t>for</a:t>
            </a:r>
            <a:r>
              <a:rPr lang="en-US" sz="2200" i="1" dirty="0"/>
              <a:t> each tuple r</a:t>
            </a:r>
            <a:r>
              <a:rPr lang="en-US" sz="2200" i="1" dirty="0">
                <a:solidFill>
                  <a:srgbClr val="FF0000"/>
                </a:solidFill>
              </a:rPr>
              <a:t> in</a:t>
            </a:r>
            <a:r>
              <a:rPr lang="en-US" sz="2200" i="1" dirty="0"/>
              <a:t> R</a:t>
            </a:r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i="1" dirty="0"/>
              <a:t>             </a:t>
            </a:r>
            <a:r>
              <a:rPr lang="en-US" sz="2200" i="1" dirty="0">
                <a:solidFill>
                  <a:srgbClr val="FF0000"/>
                </a:solidFill>
              </a:rPr>
              <a:t>use the index to find </a:t>
            </a:r>
            <a:r>
              <a:rPr lang="en-US" sz="2200" i="1" dirty="0"/>
              <a:t>S tuples</a:t>
            </a:r>
            <a:r>
              <a:rPr lang="en-US" sz="2200" i="1" dirty="0">
                <a:solidFill>
                  <a:srgbClr val="FF0000"/>
                </a:solidFill>
              </a:rPr>
              <a:t> with </a:t>
            </a:r>
            <a:r>
              <a:rPr lang="en-US" sz="2200" i="1" dirty="0" err="1"/>
              <a:t>S.a</a:t>
            </a:r>
            <a:r>
              <a:rPr lang="en-US" sz="2200" i="1" dirty="0"/>
              <a:t> = </a:t>
            </a:r>
            <a:r>
              <a:rPr lang="en-US" sz="2200" i="1" dirty="0" err="1"/>
              <a:t>r.a</a:t>
            </a:r>
            <a:endParaRPr lang="en-US" sz="2200" i="1" dirty="0"/>
          </a:p>
          <a:p>
            <a:pPr>
              <a:lnSpc>
                <a:spcPct val="120000"/>
              </a:lnSpc>
              <a:buFont typeface="Wingdings" charset="2"/>
              <a:buNone/>
            </a:pPr>
            <a:endParaRPr lang="en-US" sz="2200" i="1" dirty="0"/>
          </a:p>
          <a:p>
            <a:pPr>
              <a:lnSpc>
                <a:spcPct val="120000"/>
              </a:lnSpc>
            </a:pPr>
            <a:r>
              <a:rPr lang="en-US" sz="2200" dirty="0"/>
              <a:t>Works pretty well if the index on S is a “primary” index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Otherwise the disk I/Os may become too much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63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Restricted applicability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 appropriate index must exist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about </a:t>
            </a:r>
            <a:r>
              <a:rPr lang="en-US" sz="2000" i="1" dirty="0"/>
              <a:t>|</a:t>
            </a:r>
            <a:r>
              <a:rPr lang="en-US" sz="2000" i="1" dirty="0" err="1"/>
              <a:t>R.a</a:t>
            </a:r>
            <a:r>
              <a:rPr lang="en-US" sz="2000" i="1" dirty="0"/>
              <a:t> – </a:t>
            </a:r>
            <a:r>
              <a:rPr lang="en-US" sz="2000" i="1" dirty="0" err="1"/>
              <a:t>S.a</a:t>
            </a:r>
            <a:r>
              <a:rPr lang="en-US" sz="2000" i="1" dirty="0"/>
              <a:t>| &lt; 5</a:t>
            </a:r>
            <a:r>
              <a:rPr lang="en-US" sz="2000" dirty="0"/>
              <a:t> 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Great for queries with joins and selections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select *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from accounts, customers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where </a:t>
            </a:r>
            <a:r>
              <a:rPr lang="en-US" sz="2000" i="1" dirty="0" err="1"/>
              <a:t>accounts.customer</a:t>
            </a:r>
            <a:r>
              <a:rPr lang="en-US" sz="2000" i="1" dirty="0"/>
              <a:t>-SSN = </a:t>
            </a:r>
            <a:r>
              <a:rPr lang="en-US" sz="2000" i="1" dirty="0" err="1"/>
              <a:t>customers.customer</a:t>
            </a:r>
            <a:r>
              <a:rPr lang="en-US" sz="2000" i="1" dirty="0"/>
              <a:t>-SSN and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           </a:t>
            </a:r>
            <a:r>
              <a:rPr lang="en-US" sz="2000" i="1" dirty="0" err="1"/>
              <a:t>accounts.acct</a:t>
            </a:r>
            <a:r>
              <a:rPr lang="en-US" sz="2000" i="1" dirty="0"/>
              <a:t>-number = “A-101”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Only need to access one SSN from the other relation</a:t>
            </a:r>
          </a:p>
        </p:txBody>
      </p:sp>
    </p:spTree>
    <p:extLst>
      <p:ext uri="{BB962C8B-B14F-4D97-AF65-F5344CB8AC3E}">
        <p14:creationId xmlns:p14="http://schemas.microsoft.com/office/powerpoint/2010/main" val="21647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1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Assume S is the smaller relation and fits in memory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 read </a:t>
            </a:r>
            <a:r>
              <a:rPr lang="en-US" sz="2000" i="1" dirty="0"/>
              <a:t>S in memory and </a:t>
            </a:r>
            <a:r>
              <a:rPr lang="en-US" sz="2000" i="1" dirty="0">
                <a:solidFill>
                  <a:srgbClr val="FF0000"/>
                </a:solidFill>
              </a:rPr>
              <a:t>build a hash index (hash table) </a:t>
            </a:r>
            <a:r>
              <a:rPr lang="en-US" sz="2000" i="1" dirty="0"/>
              <a:t>on it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dirty="0"/>
              <a:t>	     </a:t>
            </a:r>
            <a:r>
              <a:rPr lang="en-US" sz="2000" i="1" dirty="0">
                <a:solidFill>
                  <a:srgbClr val="FF0000"/>
                </a:solidFill>
              </a:rPr>
              <a:t>for</a:t>
            </a:r>
            <a:r>
              <a:rPr lang="en-US" sz="2000" i="1" dirty="0"/>
              <a:t> each tuple r</a:t>
            </a:r>
            <a:r>
              <a:rPr lang="en-US" sz="2000" i="1" dirty="0">
                <a:solidFill>
                  <a:srgbClr val="FF0000"/>
                </a:solidFill>
              </a:rPr>
              <a:t> in</a:t>
            </a:r>
            <a:r>
              <a:rPr lang="en-US" sz="20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i="1" dirty="0"/>
              <a:t>            use the hash index on S to find tuples such that </a:t>
            </a:r>
            <a:r>
              <a:rPr lang="en-US" sz="2000" i="1" dirty="0" err="1"/>
              <a:t>S.a</a:t>
            </a:r>
            <a:r>
              <a:rPr lang="en-US" sz="2000" i="1" dirty="0"/>
              <a:t> = </a:t>
            </a:r>
            <a:r>
              <a:rPr lang="en-US" sz="2000" i="1" dirty="0" err="1"/>
              <a:t>r.a</a:t>
            </a:r>
            <a:endParaRPr lang="en-US" sz="2000" i="1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Cost: O(</a:t>
            </a:r>
            <a:r>
              <a:rPr lang="en-US" sz="2000" i="1" dirty="0"/>
              <a:t>N</a:t>
            </a:r>
            <a:r>
              <a:rPr lang="en-US" sz="2000" i="1" baseline="-25000" dirty="0"/>
              <a:t>r</a:t>
            </a:r>
            <a:r>
              <a:rPr lang="en-US" sz="2000" i="1" dirty="0"/>
              <a:t> + N</a:t>
            </a:r>
            <a:r>
              <a:rPr lang="en-US" sz="2000" i="1" baseline="-25000" dirty="0"/>
              <a:t>s</a:t>
            </a:r>
            <a:r>
              <a:rPr lang="en-US" sz="2000" i="1" dirty="0"/>
              <a:t> + O) -- where O is the number of output tuples</a:t>
            </a: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Why good ?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CPU cost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6694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2: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the relation </a:t>
            </a:r>
            <a:r>
              <a:rPr lang="en-US" sz="1800" i="1" dirty="0"/>
              <a:t>R </a:t>
            </a:r>
            <a:r>
              <a:rPr lang="en-US" sz="1800" dirty="0"/>
              <a:t>block by block and partition it using a hash function, </a:t>
            </a:r>
            <a:r>
              <a:rPr lang="en-US" sz="1800" i="1" dirty="0"/>
              <a:t>h1(a)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Create one partition for each possible value of </a:t>
            </a:r>
            <a:r>
              <a:rPr lang="en-US" sz="1700" i="1" dirty="0"/>
              <a:t>h1(a)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Write the partitions to disk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 gets partitioned into R1, R2, …, </a:t>
            </a:r>
            <a:r>
              <a:rPr lang="en-US" sz="1700" dirty="0" err="1"/>
              <a:t>Rk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Similarly, read and partition S, and write partitions S1, S2,  …, </a:t>
            </a:r>
            <a:r>
              <a:rPr lang="en-US" sz="1800" dirty="0" err="1"/>
              <a:t>Sk</a:t>
            </a:r>
            <a:r>
              <a:rPr lang="en-US" sz="1800" dirty="0"/>
              <a:t> to disk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requirement: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Each S partition fits in memory</a:t>
            </a:r>
          </a:p>
        </p:txBody>
      </p:sp>
    </p:spTree>
    <p:extLst>
      <p:ext uri="{BB962C8B-B14F-4D97-AF65-F5344CB8AC3E}">
        <p14:creationId xmlns:p14="http://schemas.microsoft.com/office/powerpoint/2010/main" val="16099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u="sng"/>
              <a:t>Case 2: Smaller relation </a:t>
            </a:r>
            <a:r>
              <a:rPr lang="en-US" sz="2400" i="1" u="sng"/>
              <a:t>(S)</a:t>
            </a:r>
            <a:r>
              <a:rPr lang="en-US" sz="2400" u="sng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40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40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Read S1 into memory, and bulid a hash index on it (S1 fits in memory)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Using a different hash function, </a:t>
            </a:r>
            <a:r>
              <a:rPr lang="en-US" sz="2100" i="1"/>
              <a:t>h</a:t>
            </a:r>
            <a:r>
              <a:rPr lang="en-US" sz="2100" i="1" baseline="-25000"/>
              <a:t>2</a:t>
            </a:r>
            <a:r>
              <a:rPr lang="en-US" sz="2100" i="1"/>
              <a:t>(a)</a:t>
            </a:r>
            <a:endParaRPr lang="en-US" sz="2100"/>
          </a:p>
          <a:p>
            <a:pPr lvl="1">
              <a:lnSpc>
                <a:spcPct val="120000"/>
              </a:lnSpc>
            </a:pPr>
            <a:r>
              <a:rPr lang="en-US" sz="2000"/>
              <a:t>Read R1 block by block, and use the hash index to find matches.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Repeat for S2, R2, and so on.</a:t>
            </a:r>
          </a:p>
          <a:p>
            <a:pPr lvl="2">
              <a:lnSpc>
                <a:spcPct val="12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0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2: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“phases”: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Partition the relations using one hash function, </a:t>
            </a:r>
            <a:r>
              <a:rPr lang="en-US" sz="1800" i="1" dirty="0"/>
              <a:t>h</a:t>
            </a:r>
            <a:r>
              <a:rPr lang="en-US" sz="1800" i="1" baseline="-25000" dirty="0"/>
              <a:t>1</a:t>
            </a:r>
            <a:r>
              <a:rPr lang="en-US" sz="1800" i="1" dirty="0"/>
              <a:t>(a)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S</a:t>
            </a:r>
            <a:r>
              <a:rPr lang="en-US" sz="1800" baseline="-25000" dirty="0"/>
              <a:t>i</a:t>
            </a:r>
            <a:r>
              <a:rPr lang="en-US" sz="1800" dirty="0"/>
              <a:t> into memory, and </a:t>
            </a:r>
            <a:r>
              <a:rPr lang="en-US" sz="1800" dirty="0" err="1"/>
              <a:t>bulid</a:t>
            </a:r>
            <a:r>
              <a:rPr lang="en-US" sz="1800" dirty="0"/>
              <a:t> a hash index on it (S</a:t>
            </a:r>
            <a:r>
              <a:rPr lang="en-US" sz="1800" baseline="-25000" dirty="0"/>
              <a:t>i</a:t>
            </a:r>
            <a:r>
              <a:rPr lang="en-US" sz="1800" dirty="0"/>
              <a:t> fits in memory)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R</a:t>
            </a:r>
            <a:r>
              <a:rPr lang="en-US" sz="1800" baseline="-25000" dirty="0"/>
              <a:t>i </a:t>
            </a:r>
            <a:r>
              <a:rPr lang="en-US" sz="1800" dirty="0"/>
              <a:t>block by block, and use the hash index to find matches.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Cost ?</a:t>
            </a:r>
          </a:p>
          <a:p>
            <a:pPr lvl="1"/>
            <a:r>
              <a:rPr lang="en-US" sz="1800" dirty="0"/>
              <a:t>We read and write the two relations thrice (instead of once)</a:t>
            </a:r>
            <a:endParaRPr lang="en-US" sz="1900" i="1" dirty="0">
              <a:sym typeface="Symbol" charset="2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19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pic>
        <p:nvPicPr>
          <p:cNvPr id="1453061" name="Picture 5"/>
          <p:cNvPicPr>
            <a:picLocks noChangeAspect="1" noChangeArrowheads="1"/>
          </p:cNvPicPr>
          <p:nvPr/>
        </p:nvPicPr>
        <p:blipFill>
          <a:blip r:embed="rId2"/>
          <a:srcRect l="13301" t="546" r="12894" b="1091"/>
          <a:stretch>
            <a:fillRect/>
          </a:stretch>
        </p:blipFill>
        <p:spPr bwMode="auto">
          <a:xfrm>
            <a:off x="2205038" y="1165225"/>
            <a:ext cx="5153025" cy="515143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5540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Join: Issues</a:t>
            </a:r>
          </a:p>
        </p:txBody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How to guarantee that the partitions of </a:t>
            </a:r>
            <a:r>
              <a:rPr lang="en-US" sz="2000" i="1" dirty="0"/>
              <a:t>S </a:t>
            </a:r>
            <a:r>
              <a:rPr lang="en-US" sz="2000" dirty="0"/>
              <a:t>all fit in memory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Say S = 10000 blocks, Memory = M = 100 blocks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100 different values ?</a:t>
            </a:r>
          </a:p>
          <a:p>
            <a:pPr lvl="2">
              <a:lnSpc>
                <a:spcPct val="120000"/>
              </a:lnSpc>
            </a:pPr>
            <a:r>
              <a:rPr lang="en-US" sz="1700" dirty="0" err="1"/>
              <a:t>Eg.</a:t>
            </a:r>
            <a:r>
              <a:rPr lang="en-US" sz="1700" dirty="0"/>
              <a:t> </a:t>
            </a:r>
            <a:r>
              <a:rPr lang="en-US" sz="1700" i="1" dirty="0"/>
              <a:t>h1(a) = a % 100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Problem: Impossible to guarantee uniform split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Some partitions will be larger than 100 blocks, some will be smaller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</a:t>
            </a:r>
            <a:r>
              <a:rPr lang="en-US" sz="1800" i="1" dirty="0"/>
              <a:t>100*f </a:t>
            </a:r>
            <a:r>
              <a:rPr lang="en-US" sz="1800" dirty="0"/>
              <a:t>different values</a:t>
            </a:r>
          </a:p>
          <a:p>
            <a:pPr lvl="2">
              <a:lnSpc>
                <a:spcPct val="120000"/>
              </a:lnSpc>
            </a:pPr>
            <a:r>
              <a:rPr lang="en-US" sz="1700" i="1" dirty="0"/>
              <a:t>f </a:t>
            </a:r>
            <a:r>
              <a:rPr lang="en-US" sz="1700" dirty="0"/>
              <a:t>is called fudge factor, typically around 1.2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 we may consider </a:t>
            </a:r>
            <a:r>
              <a:rPr lang="en-US" sz="1700" i="1" dirty="0"/>
              <a:t>h1(a) = a % 120.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This is okay IF </a:t>
            </a:r>
            <a:r>
              <a:rPr lang="en-US" sz="1700" i="1" dirty="0"/>
              <a:t>a </a:t>
            </a:r>
            <a:r>
              <a:rPr lang="en-US" sz="1700" dirty="0"/>
              <a:t>is uniformly distributed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if the hash function turns out to be bad ?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Repartition using a different hash function (at run time)</a:t>
            </a:r>
            <a:endParaRPr lang="en-US" sz="1700" dirty="0"/>
          </a:p>
          <a:p>
            <a:pPr lvl="2">
              <a:lnSpc>
                <a:spcPct val="120000"/>
              </a:lnSpc>
            </a:pPr>
            <a:endParaRPr lang="en-US" sz="17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Commonly required for many operations</a:t>
            </a:r>
          </a:p>
          <a:p>
            <a:pPr lvl="1"/>
            <a:r>
              <a:rPr lang="en-US" sz="2000" dirty="0"/>
              <a:t>Duplicate elimination, group by’s, sort-merge join</a:t>
            </a:r>
          </a:p>
          <a:p>
            <a:pPr lvl="1"/>
            <a:r>
              <a:rPr lang="en-US" sz="2000" dirty="0"/>
              <a:t>Queries may have ASC or DSC in the query</a:t>
            </a:r>
          </a:p>
          <a:p>
            <a:r>
              <a:rPr lang="en-US" sz="2400" dirty="0"/>
              <a:t>One option:</a:t>
            </a:r>
          </a:p>
          <a:p>
            <a:pPr lvl="1"/>
            <a:r>
              <a:rPr lang="en-US" sz="2000" dirty="0"/>
              <a:t>Read the lowest level of the index</a:t>
            </a:r>
          </a:p>
          <a:p>
            <a:pPr lvl="2"/>
            <a:r>
              <a:rPr lang="en-US" sz="1700" dirty="0"/>
              <a:t>May be enough in many cases</a:t>
            </a:r>
          </a:p>
          <a:p>
            <a:pPr lvl="1"/>
            <a:r>
              <a:rPr lang="en-US" sz="2000" dirty="0"/>
              <a:t>But if relation not sorted, this leads to too many random accesses</a:t>
            </a:r>
          </a:p>
          <a:p>
            <a:r>
              <a:rPr lang="en-US" sz="2400" dirty="0"/>
              <a:t>If relation small enough…</a:t>
            </a:r>
          </a:p>
          <a:p>
            <a:pPr lvl="1"/>
            <a:r>
              <a:rPr lang="en-US" sz="2000" dirty="0"/>
              <a:t>Read in memory, use quick sort (</a:t>
            </a:r>
            <a:r>
              <a:rPr lang="en-US" sz="2000" dirty="0" err="1"/>
              <a:t>qsort</a:t>
            </a:r>
            <a:r>
              <a:rPr lang="en-US" sz="2000" dirty="0"/>
              <a:t>() in C)</a:t>
            </a:r>
          </a:p>
          <a:p>
            <a:r>
              <a:rPr lang="en-US" sz="2400" dirty="0"/>
              <a:t>What if relation too large to fit in memory 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External sort-merge</a:t>
            </a:r>
          </a:p>
        </p:txBody>
      </p:sp>
    </p:spTree>
    <p:extLst>
      <p:ext uri="{BB962C8B-B14F-4D97-AF65-F5344CB8AC3E}">
        <p14:creationId xmlns:p14="http://schemas.microsoft.com/office/powerpoint/2010/main" val="18543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620000" cy="5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78" y="1219200"/>
            <a:ext cx="395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K8 core in the AMD Athlon 64 CPU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Divide and Conquer !!</a:t>
            </a:r>
          </a:p>
          <a:p>
            <a:pPr lvl="2"/>
            <a:endParaRPr lang="en-US" sz="1700" dirty="0"/>
          </a:p>
          <a:p>
            <a:r>
              <a:rPr lang="en-US" sz="2400" dirty="0"/>
              <a:t>Let </a:t>
            </a:r>
            <a:r>
              <a:rPr lang="en-US" sz="2400" i="1" dirty="0"/>
              <a:t>M </a:t>
            </a:r>
            <a:r>
              <a:rPr lang="en-US" sz="2400" dirty="0"/>
              <a:t>denote the memory size (in blocks)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Read first M blocks of relation, sort, and write it to disk</a:t>
            </a:r>
          </a:p>
          <a:p>
            <a:pPr lvl="1"/>
            <a:r>
              <a:rPr lang="en-US" sz="2000" dirty="0"/>
              <a:t>Read the next M blocks, sort, and write to disk …</a:t>
            </a:r>
          </a:p>
          <a:p>
            <a:pPr lvl="1"/>
            <a:r>
              <a:rPr lang="en-US" sz="2000" dirty="0"/>
              <a:t>Say we have to do this “N” times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</p:txBody>
      </p:sp>
    </p:spTree>
    <p:extLst>
      <p:ext uri="{BB962C8B-B14F-4D97-AF65-F5344CB8AC3E}">
        <p14:creationId xmlns:p14="http://schemas.microsoft.com/office/powerpoint/2010/main" val="11819529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Create </a:t>
            </a:r>
            <a:r>
              <a:rPr lang="en-US" sz="2000" i="1" dirty="0"/>
              <a:t>sorted runs of size M </a:t>
            </a:r>
            <a:r>
              <a:rPr lang="en-US" sz="2000" dirty="0"/>
              <a:t>each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  <a:p>
            <a:endParaRPr lang="en-US" sz="2400" i="1" dirty="0"/>
          </a:p>
          <a:p>
            <a:r>
              <a:rPr lang="en-US" sz="2400" dirty="0"/>
              <a:t>What if </a:t>
            </a:r>
            <a:r>
              <a:rPr lang="en-US" sz="2400" i="1" dirty="0"/>
              <a:t>N &gt; M ?</a:t>
            </a:r>
          </a:p>
          <a:p>
            <a:pPr lvl="1"/>
            <a:r>
              <a:rPr lang="en-US" sz="2000" dirty="0"/>
              <a:t>Do it recursively </a:t>
            </a:r>
          </a:p>
          <a:p>
            <a:pPr lvl="1"/>
            <a:r>
              <a:rPr lang="en-US" sz="2000" dirty="0"/>
              <a:t>Not expected to happen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M = </a:t>
            </a:r>
            <a:r>
              <a:rPr lang="en-US" sz="2000" dirty="0"/>
              <a:t>1000 blocks = 4MB  (assuming blocks of 4KB each)</a:t>
            </a:r>
          </a:p>
          <a:p>
            <a:pPr lvl="2"/>
            <a:r>
              <a:rPr lang="en-US" sz="1800" dirty="0"/>
              <a:t>Can sort: 4000MB = 4GB of data </a:t>
            </a:r>
          </a:p>
        </p:txBody>
      </p:sp>
    </p:spTree>
    <p:extLst>
      <p:ext uri="{BB962C8B-B14F-4D97-AF65-F5344CB8AC3E}">
        <p14:creationId xmlns:p14="http://schemas.microsoft.com/office/powerpoint/2010/main" val="38144259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022"/>
            <a:ext cx="7812088" cy="457200"/>
          </a:xfrm>
        </p:spPr>
        <p:txBody>
          <a:bodyPr/>
          <a:lstStyle/>
          <a:p>
            <a:r>
              <a:rPr lang="en-US" sz="2800"/>
              <a:t>Example: External Sorting Using Sort-Merge</a:t>
            </a:r>
          </a:p>
        </p:txBody>
      </p:sp>
      <p:pic>
        <p:nvPicPr>
          <p:cNvPr id="325636" name="Picture 4"/>
          <p:cNvPicPr>
            <a:picLocks noChangeAspect="1" noChangeArrowheads="1"/>
          </p:cNvPicPr>
          <p:nvPr/>
        </p:nvPicPr>
        <p:blipFill>
          <a:blip r:embed="rId2"/>
          <a:srcRect l="16736" t="2557" r="18828" b="3021"/>
          <a:stretch>
            <a:fillRect/>
          </a:stretch>
        </p:blipFill>
        <p:spPr bwMode="auto">
          <a:xfrm>
            <a:off x="1752600" y="920750"/>
            <a:ext cx="5070475" cy="55721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9224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19351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/>
              <a:t>Pre-condition: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relations must be sorted by the join attribute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not sorted, can sort first, and then use this algorithms</a:t>
            </a:r>
          </a:p>
          <a:p>
            <a:pPr>
              <a:lnSpc>
                <a:spcPct val="120000"/>
              </a:lnSpc>
            </a:pPr>
            <a:r>
              <a:rPr lang="en-US" sz="2100"/>
              <a:t>Called “sort-merge join” sometimes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endParaRPr lang="en-US" sz="2000"/>
          </a:p>
        </p:txBody>
      </p:sp>
      <p:pic>
        <p:nvPicPr>
          <p:cNvPr id="1477636" name="Picture 4"/>
          <p:cNvPicPr>
            <a:picLocks noChangeAspect="1" noChangeArrowheads="1"/>
          </p:cNvPicPr>
          <p:nvPr/>
        </p:nvPicPr>
        <p:blipFill>
          <a:blip r:embed="rId2"/>
          <a:srcRect l="12807" t="4520" r="14500" b="4018"/>
          <a:stretch>
            <a:fillRect/>
          </a:stretch>
        </p:blipFill>
        <p:spPr bwMode="auto">
          <a:xfrm>
            <a:off x="5284788" y="3533775"/>
            <a:ext cx="3186112" cy="30067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77637" name="Text Box 5"/>
          <p:cNvSpPr txBox="1">
            <a:spLocks noChangeArrowheads="1"/>
          </p:cNvSpPr>
          <p:nvPr/>
        </p:nvSpPr>
        <p:spPr bwMode="auto">
          <a:xfrm>
            <a:off x="842963" y="3455988"/>
            <a:ext cx="2655887" cy="10064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r,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r.a1 = s.a1</a:t>
            </a:r>
          </a:p>
        </p:txBody>
      </p:sp>
      <p:sp>
        <p:nvSpPr>
          <p:cNvPr id="1477638" name="Text Box 6"/>
          <p:cNvSpPr txBox="1">
            <a:spLocks noChangeArrowheads="1"/>
          </p:cNvSpPr>
          <p:nvPr/>
        </p:nvSpPr>
        <p:spPr bwMode="auto">
          <a:xfrm>
            <a:off x="177800" y="4778375"/>
            <a:ext cx="4718050" cy="1600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1. Compare the tuples at pr and ps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2. Move pointers down the list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- Depending on the join condition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3. Repeat </a:t>
            </a:r>
          </a:p>
        </p:txBody>
      </p:sp>
    </p:spTree>
    <p:extLst>
      <p:ext uri="{BB962C8B-B14F-4D97-AF65-F5344CB8AC3E}">
        <p14:creationId xmlns:p14="http://schemas.microsoft.com/office/powerpoint/2010/main" val="31616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637" grpId="0"/>
      <p:bldP spid="147763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8910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Cost: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 relations sorted, then just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b</a:t>
            </a:r>
            <a:r>
              <a:rPr lang="en-US" sz="1800" baseline="-25000"/>
              <a:t>r</a:t>
            </a:r>
            <a:r>
              <a:rPr lang="en-US" sz="1800"/>
              <a:t> + b</a:t>
            </a:r>
            <a:r>
              <a:rPr lang="en-US" sz="1800" baseline="-25000"/>
              <a:t>s</a:t>
            </a:r>
            <a:r>
              <a:rPr lang="en-US" sz="1800"/>
              <a:t> block transfers, some seeks depending on memory size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What if not sorted ?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Then sort the relations first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In many cases, still very good performance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Typically comparable to hash join</a:t>
            </a:r>
          </a:p>
          <a:p>
            <a:pPr>
              <a:lnSpc>
                <a:spcPct val="120000"/>
              </a:lnSpc>
            </a:pPr>
            <a:r>
              <a:rPr lang="en-US" sz="2100"/>
              <a:t>Observation: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final join result will also be sorted on </a:t>
            </a:r>
            <a:r>
              <a:rPr lang="en-US" sz="2000" i="1"/>
              <a:t>a1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This might make further operations easier to do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E.g. duplicate elimination</a:t>
            </a:r>
          </a:p>
        </p:txBody>
      </p:sp>
    </p:spTree>
    <p:extLst>
      <p:ext uri="{BB962C8B-B14F-4D97-AF65-F5344CB8AC3E}">
        <p14:creationId xmlns:p14="http://schemas.microsoft.com/office/powerpoint/2010/main" val="27340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Joins: Summary</a:t>
            </a:r>
          </a:p>
        </p:txBody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/>
              <a:t>Nested-loops </a:t>
            </a:r>
            <a:r>
              <a:rPr lang="en-US" sz="2000" dirty="0"/>
              <a:t>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 always be applied irrespective of the join condition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Index Nested-loops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applies if an appropriate index exists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Hash joins – only for </a:t>
            </a:r>
            <a:r>
              <a:rPr lang="en-US" sz="2000" dirty="0" err="1"/>
              <a:t>equi</a:t>
            </a:r>
            <a:r>
              <a:rPr lang="en-US" sz="2000" dirty="0"/>
              <a:t>-joins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Join algorithm of choice when the relations are large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Sort-merge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Very commonly used – especially since relations are typically sorted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Sorted results commonly desired at the output</a:t>
            </a:r>
          </a:p>
          <a:p>
            <a:pPr lvl="2">
              <a:lnSpc>
                <a:spcPct val="120000"/>
              </a:lnSpc>
            </a:pPr>
            <a:r>
              <a:rPr lang="en-US" sz="1500" dirty="0"/>
              <a:t>To answer group by queries, for duplicate elimination, because of ASC/DSC </a:t>
            </a:r>
          </a:p>
        </p:txBody>
      </p:sp>
    </p:spTree>
    <p:extLst>
      <p:ext uri="{BB962C8B-B14F-4D97-AF65-F5344CB8AC3E}">
        <p14:creationId xmlns:p14="http://schemas.microsoft.com/office/powerpoint/2010/main" val="27561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Hash-based algorithm </a:t>
            </a:r>
          </a:p>
          <a:p>
            <a:pPr>
              <a:lnSpc>
                <a:spcPct val="8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Create a hash table on </a:t>
            </a:r>
            <a:r>
              <a:rPr lang="en-US" sz="2100" i="1"/>
              <a:t>a, </a:t>
            </a:r>
            <a:r>
              <a:rPr lang="en-US" sz="2100"/>
              <a:t>and keep the </a:t>
            </a:r>
            <a:r>
              <a:rPr lang="en-US" sz="2100" i="1"/>
              <a:t>count(b) so far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</a:t>
            </a:r>
            <a:r>
              <a:rPr lang="en-US" sz="2100" i="1"/>
              <a:t>R </a:t>
            </a:r>
            <a:r>
              <a:rPr lang="en-US" sz="2100"/>
              <a:t>tuples one by one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For a new </a:t>
            </a:r>
            <a:r>
              <a:rPr lang="en-US" sz="2100" i="1"/>
              <a:t>R tuple, “r”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Check if </a:t>
            </a:r>
            <a:r>
              <a:rPr lang="en-US" sz="2000" i="1"/>
              <a:t>r.a </a:t>
            </a:r>
            <a:r>
              <a:rPr lang="en-US" sz="2000"/>
              <a:t>exists in the hash table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yes, increment the count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not, insert a new value</a:t>
            </a:r>
          </a:p>
        </p:txBody>
      </p:sp>
    </p:spTree>
    <p:extLst>
      <p:ext uri="{BB962C8B-B14F-4D97-AF65-F5344CB8AC3E}">
        <p14:creationId xmlns:p14="http://schemas.microsoft.com/office/powerpoint/2010/main" val="15476004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Sort-based algorithm</a:t>
            </a:r>
          </a:p>
          <a:p>
            <a:pPr>
              <a:lnSpc>
                <a:spcPct val="11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Sort </a:t>
            </a:r>
            <a:r>
              <a:rPr lang="en-US" sz="2100" i="1"/>
              <a:t>R </a:t>
            </a:r>
            <a:r>
              <a:rPr lang="en-US" sz="2100"/>
              <a:t>on </a:t>
            </a:r>
            <a:r>
              <a:rPr lang="en-US" sz="2100" i="1"/>
              <a:t>a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Now all tuples in a single group are contigous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tuples of </a:t>
            </a:r>
            <a:r>
              <a:rPr lang="en-US" sz="2100" i="1"/>
              <a:t>R (sorted) </a:t>
            </a:r>
            <a:r>
              <a:rPr lang="en-US" sz="2100"/>
              <a:t>one by one and compute the aggregates</a:t>
            </a:r>
          </a:p>
        </p:txBody>
      </p:sp>
    </p:spTree>
    <p:extLst>
      <p:ext uri="{BB962C8B-B14F-4D97-AF65-F5344CB8AC3E}">
        <p14:creationId xmlns:p14="http://schemas.microsoft.com/office/powerpoint/2010/main" val="1679045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917" y="1524000"/>
            <a:ext cx="8964083" cy="495300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2000" i="1"/>
              <a:t>select a, AGGR(b)  from R group by a;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endParaRPr lang="en-US" sz="2000" i="1"/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sum(), count(), min(), max(): only need to maintain one value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“distributive”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average() : need to maintain the “sum” and “count”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“algebraic”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stddev(): algebraic, but need to maintain some more state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median(): can do efficiently with sort, but need two passes (called “holistic”)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First to find the number of tuples in each group, and then to find the median tuple in each group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count(distinct b): must do duplicate elimination before the count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21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Duplicate Elimination</a:t>
            </a:r>
          </a:p>
        </p:txBody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select distinct a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from R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100" i="1"/>
          </a:p>
          <a:p>
            <a:pPr>
              <a:lnSpc>
                <a:spcPct val="80000"/>
              </a:lnSpc>
            </a:pPr>
            <a:r>
              <a:rPr lang="en-US" sz="2100"/>
              <a:t>Best done using sorting – Can also be done using hashing</a:t>
            </a:r>
          </a:p>
          <a:p>
            <a:r>
              <a:rPr lang="en-US" sz="2200"/>
              <a:t>Steps:	</a:t>
            </a:r>
          </a:p>
          <a:p>
            <a:pPr lvl="1"/>
            <a:r>
              <a:rPr lang="en-US" sz="2000"/>
              <a:t>Sort the relation </a:t>
            </a:r>
            <a:r>
              <a:rPr lang="en-US" sz="2000" i="1"/>
              <a:t>R</a:t>
            </a:r>
          </a:p>
          <a:p>
            <a:pPr lvl="1"/>
            <a:r>
              <a:rPr lang="en-US" sz="2000"/>
              <a:t>Read tuples of </a:t>
            </a:r>
            <a:r>
              <a:rPr lang="en-US" sz="2000" i="1"/>
              <a:t>R </a:t>
            </a:r>
            <a:r>
              <a:rPr lang="en-US" sz="2000"/>
              <a:t>in sorted order</a:t>
            </a:r>
          </a:p>
          <a:p>
            <a:pPr lvl="1"/>
            <a:r>
              <a:rPr lang="en-US" sz="2000"/>
              <a:t>prev = null;</a:t>
            </a:r>
          </a:p>
          <a:p>
            <a:pPr lvl="1"/>
            <a:r>
              <a:rPr lang="en-US" sz="2000"/>
              <a:t>for each tuple </a:t>
            </a:r>
            <a:r>
              <a:rPr lang="en-US" sz="2000" i="1"/>
              <a:t>r </a:t>
            </a:r>
            <a:r>
              <a:rPr lang="en-US" sz="2000"/>
              <a:t>in </a:t>
            </a:r>
            <a:r>
              <a:rPr lang="en-US" sz="2000" i="1"/>
              <a:t>R (sorted)</a:t>
            </a:r>
          </a:p>
          <a:p>
            <a:pPr lvl="2"/>
            <a:r>
              <a:rPr lang="en-US" sz="1900"/>
              <a:t>if </a:t>
            </a:r>
            <a:r>
              <a:rPr lang="en-US" sz="1900" i="1"/>
              <a:t>r != prev </a:t>
            </a:r>
            <a:r>
              <a:rPr lang="en-US" sz="1900"/>
              <a:t>then</a:t>
            </a:r>
          </a:p>
          <a:p>
            <a:pPr lvl="3"/>
            <a:r>
              <a:rPr lang="en-US" sz="1600"/>
              <a:t>Output   </a:t>
            </a:r>
            <a:r>
              <a:rPr lang="en-US" sz="1600" i="1"/>
              <a:t>r</a:t>
            </a:r>
          </a:p>
          <a:p>
            <a:pPr lvl="3"/>
            <a:r>
              <a:rPr lang="en-US" sz="1600" i="1"/>
              <a:t>prev  =  r</a:t>
            </a:r>
          </a:p>
          <a:p>
            <a:pPr lvl="2"/>
            <a:r>
              <a:rPr lang="en-US" sz="1900"/>
              <a:t>else</a:t>
            </a:r>
          </a:p>
          <a:p>
            <a:pPr lvl="3"/>
            <a:r>
              <a:rPr lang="en-US" sz="1600"/>
              <a:t>Skip </a:t>
            </a:r>
            <a:r>
              <a:rPr lang="en-US" sz="1600" i="1"/>
              <a:t>r</a:t>
            </a:r>
            <a:endParaRPr lang="en-US" sz="1600"/>
          </a:p>
          <a:p>
            <a:pPr>
              <a:buFont typeface="Wingdings" charset="2"/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3702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381000"/>
            <a:ext cx="7543800" cy="1020762"/>
          </a:xfrm>
        </p:spPr>
        <p:txBody>
          <a:bodyPr/>
          <a:lstStyle/>
          <a:p>
            <a:r>
              <a:rPr lang="en-US" dirty="0"/>
              <a:t>Storage Hierarchy: Main Memory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Data must be brought from disks/SSDs into Memory (and then into Caches) for the CPU to access it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CPU has no “direct” connection to the disks/SSDs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10s or 100s of ns; Volatile (so will not survive a power failure)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Pretty cheap and dropping: 1GByte &lt; $2-3 today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Main memory databases very common now-a-days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Dramatically changes the tradeoffs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Don’t need to worry about the disks or SSDs as much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Set operations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all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all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 dirty="0"/>
          </a:p>
          <a:p>
            <a:pPr>
              <a:lnSpc>
                <a:spcPct val="80000"/>
              </a:lnSpc>
            </a:pPr>
            <a:r>
              <a:rPr lang="en-US" sz="2500" dirty="0">
                <a:solidFill>
                  <a:srgbClr val="FF0000"/>
                </a:solidFill>
              </a:rPr>
              <a:t>Remember the rules about duplicates</a:t>
            </a:r>
          </a:p>
          <a:p>
            <a:r>
              <a:rPr lang="en-US" sz="2500" dirty="0"/>
              <a:t>“union all”: just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</a:t>
            </a:r>
          </a:p>
          <a:p>
            <a:r>
              <a:rPr lang="en-US" sz="2500" i="1" dirty="0"/>
              <a:t>“</a:t>
            </a:r>
            <a:r>
              <a:rPr lang="en-US" sz="2500" dirty="0"/>
              <a:t>union”: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S, and do duplicate elimination</a:t>
            </a:r>
          </a:p>
          <a:p>
            <a:r>
              <a:rPr lang="en-US" sz="2500" i="1" dirty="0"/>
              <a:t>“intersection”</a:t>
            </a:r>
            <a:r>
              <a:rPr lang="en-US" sz="2500" dirty="0"/>
              <a:t>: similar to joins</a:t>
            </a:r>
          </a:p>
          <a:p>
            <a:pPr lvl="1"/>
            <a:r>
              <a:rPr lang="en-US" sz="2100" dirty="0"/>
              <a:t>Find </a:t>
            </a:r>
            <a:r>
              <a:rPr lang="en-US" sz="2100" dirty="0" err="1"/>
              <a:t>tuples</a:t>
            </a:r>
            <a:r>
              <a:rPr lang="en-US" sz="2100" dirty="0"/>
              <a:t> of R and S that are identical on all attributes</a:t>
            </a:r>
          </a:p>
          <a:p>
            <a:pPr lvl="1"/>
            <a:r>
              <a:rPr lang="en-US" sz="2100" dirty="0"/>
              <a:t>Can use </a:t>
            </a:r>
            <a:r>
              <a:rPr lang="en-US" sz="2100" i="1" dirty="0"/>
              <a:t>hash-based or sort-based algorithm</a:t>
            </a:r>
            <a:endParaRPr lang="en-US" sz="2100" dirty="0"/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015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r>
              <a:rPr lang="en-US" sz="2500" dirty="0"/>
              <a:t>Say: R FULL OUTER JOIN S, on </a:t>
            </a:r>
            <a:r>
              <a:rPr lang="en-US" sz="2500" dirty="0" err="1"/>
              <a:t>R.a</a:t>
            </a:r>
            <a:r>
              <a:rPr lang="en-US" sz="2500" dirty="0"/>
              <a:t> = </a:t>
            </a:r>
            <a:r>
              <a:rPr lang="en-US" sz="2500" dirty="0" err="1"/>
              <a:t>S.a</a:t>
            </a:r>
            <a:endParaRPr lang="en-US" sz="2500" dirty="0"/>
          </a:p>
          <a:p>
            <a:r>
              <a:rPr lang="en-US" sz="2500" dirty="0"/>
              <a:t>Need to keep track of which tuples of R “do not match” any tuples from S, and vice versa</a:t>
            </a:r>
          </a:p>
          <a:p>
            <a:pPr lvl="2"/>
            <a:endParaRPr lang="en-US" sz="1800" dirty="0"/>
          </a:p>
          <a:p>
            <a:r>
              <a:rPr lang="en-US" sz="2500" dirty="0"/>
              <a:t>Hash-based, with a hash index on S:</a:t>
            </a:r>
          </a:p>
          <a:p>
            <a:pPr lvl="1"/>
            <a:r>
              <a:rPr lang="en-US" sz="2100" dirty="0"/>
              <a:t>For a tuple r in R, if the probe returns NULL, output r padded with NULLs</a:t>
            </a:r>
          </a:p>
          <a:p>
            <a:pPr lvl="1"/>
            <a:r>
              <a:rPr lang="en-US" sz="2100" dirty="0"/>
              <a:t>For each tuple </a:t>
            </a:r>
            <a:r>
              <a:rPr lang="en-US" sz="2100" i="1" dirty="0"/>
              <a:t>s</a:t>
            </a:r>
            <a:r>
              <a:rPr lang="en-US" sz="2100" dirty="0"/>
              <a:t> in </a:t>
            </a:r>
            <a:r>
              <a:rPr lang="en-US" sz="2100" i="1" dirty="0"/>
              <a:t>S</a:t>
            </a:r>
            <a:r>
              <a:rPr lang="en-US" sz="2100" dirty="0"/>
              <a:t>, maintain a Boolean variable (in the hash table) to track whether </a:t>
            </a:r>
            <a:r>
              <a:rPr lang="en-US" sz="2100" i="1" dirty="0"/>
              <a:t>s</a:t>
            </a:r>
            <a:r>
              <a:rPr lang="en-US" sz="2100" dirty="0"/>
              <a:t> was returned for any probes</a:t>
            </a:r>
          </a:p>
          <a:p>
            <a:pPr lvl="1"/>
            <a:r>
              <a:rPr lang="en-US" sz="2100" dirty="0"/>
              <a:t>At the end, go through the hash table, and look for </a:t>
            </a:r>
            <a:r>
              <a:rPr lang="en-US" sz="2100" i="1" dirty="0"/>
              <a:t>S </a:t>
            </a:r>
            <a:r>
              <a:rPr lang="en-US" sz="2100" dirty="0"/>
              <a:t>tuples that did not match anything</a:t>
            </a:r>
          </a:p>
          <a:p>
            <a:pPr lvl="3"/>
            <a:endParaRPr lang="en-US" sz="1500" dirty="0"/>
          </a:p>
          <a:p>
            <a:r>
              <a:rPr lang="en-US" sz="2500" dirty="0"/>
              <a:t>Merge join can also be adapted in a similar way</a:t>
            </a:r>
          </a:p>
        </p:txBody>
      </p:sp>
    </p:spTree>
    <p:extLst>
      <p:ext uri="{BB962C8B-B14F-4D97-AF65-F5344CB8AC3E}">
        <p14:creationId xmlns:p14="http://schemas.microsoft.com/office/powerpoint/2010/main" val="23368087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421870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12.7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put it all together in a query plan</a:t>
            </a:r>
          </a:p>
          <a:p>
            <a:pPr lvl="1"/>
            <a:r>
              <a:rPr lang="en-US" dirty="0">
                <a:latin typeface="Calibri" charset="0"/>
              </a:rPr>
              <a:t>Pipelining vs Materialization</a:t>
            </a:r>
          </a:p>
          <a:p>
            <a:pPr lvl="1"/>
            <a:r>
              <a:rPr lang="en-US" dirty="0">
                <a:latin typeface="Calibri" charset="0"/>
              </a:rPr>
              <a:t>Iterator Interface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1911514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56625" cy="2057400"/>
          </a:xfrm>
        </p:spPr>
        <p:txBody>
          <a:bodyPr/>
          <a:lstStyle/>
          <a:p>
            <a:r>
              <a:rPr lang="en-US" sz="2900"/>
              <a:t>Two options:</a:t>
            </a:r>
          </a:p>
          <a:p>
            <a:pPr lvl="1"/>
            <a:r>
              <a:rPr lang="en-US" sz="2700"/>
              <a:t>Materialization</a:t>
            </a:r>
          </a:p>
          <a:p>
            <a:pPr lvl="1"/>
            <a:r>
              <a:rPr lang="en-US" sz="2700"/>
              <a:t>Pipelining</a:t>
            </a:r>
          </a:p>
        </p:txBody>
      </p:sp>
      <p:pic>
        <p:nvPicPr>
          <p:cNvPr id="1480708" name="Picture 4"/>
          <p:cNvPicPr>
            <a:picLocks noChangeAspect="1" noChangeArrowheads="1"/>
          </p:cNvPicPr>
          <p:nvPr/>
        </p:nvPicPr>
        <p:blipFill>
          <a:blip r:embed="rId2"/>
          <a:srcRect l="421" t="8969" r="630" b="9810"/>
          <a:stretch>
            <a:fillRect/>
          </a:stretch>
        </p:blipFill>
        <p:spPr bwMode="auto">
          <a:xfrm>
            <a:off x="3463925" y="1357313"/>
            <a:ext cx="4300538" cy="26479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80714" name="Text Box 10"/>
          <p:cNvSpPr txBox="1">
            <a:spLocks noChangeArrowheads="1"/>
          </p:cNvSpPr>
          <p:nvPr/>
        </p:nvSpPr>
        <p:spPr bwMode="auto">
          <a:xfrm>
            <a:off x="0" y="1755775"/>
            <a:ext cx="2946400" cy="11906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customer-name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account a, customer 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a.SSN = c.SSN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a.balance &lt; 2500</a:t>
            </a:r>
          </a:p>
        </p:txBody>
      </p:sp>
    </p:spTree>
    <p:extLst>
      <p:ext uri="{BB962C8B-B14F-4D97-AF65-F5344CB8AC3E}">
        <p14:creationId xmlns:p14="http://schemas.microsoft.com/office/powerpoint/2010/main" val="29289974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Materialization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each expression separately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Store its result on disk in </a:t>
            </a:r>
            <a:r>
              <a:rPr lang="en-US" i="1" dirty="0"/>
              <a:t>temporary relations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Read it for next operation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Pipelining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multiple operators simultaneously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Skip the step of going to disk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Usually faster, but requires more memory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Also not always possible..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E.g. Sort-Merge Join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Harder to reason about</a:t>
            </a:r>
          </a:p>
        </p:txBody>
      </p:sp>
    </p:spTree>
    <p:extLst>
      <p:ext uri="{BB962C8B-B14F-4D97-AF65-F5344CB8AC3E}">
        <p14:creationId xmlns:p14="http://schemas.microsoft.com/office/powerpoint/2010/main" val="751500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334000"/>
          </a:xfrm>
        </p:spPr>
        <p:txBody>
          <a:bodyPr/>
          <a:lstStyle/>
          <a:p>
            <a:r>
              <a:rPr lang="en-US" sz="2400" dirty="0"/>
              <a:t>Materialized evaluation is always applicable</a:t>
            </a:r>
          </a:p>
          <a:p>
            <a:r>
              <a:rPr lang="en-US" sz="2400" dirty="0"/>
              <a:t>Cost of writing results to disk and reading them back can be quite high</a:t>
            </a:r>
          </a:p>
          <a:p>
            <a:pPr lvl="1"/>
            <a:r>
              <a:rPr lang="en-US" sz="2000" dirty="0"/>
              <a:t>Our cost formulas for operations ignore cost of writing results to disk, so</a:t>
            </a:r>
          </a:p>
          <a:p>
            <a:pPr lvl="2"/>
            <a:r>
              <a:rPr lang="en-US" sz="1800" dirty="0"/>
              <a:t>Overall cost  =  Sum of costs of individual operations + </a:t>
            </a:r>
            <a:br>
              <a:rPr lang="en-US" sz="1800" dirty="0"/>
            </a:br>
            <a:r>
              <a:rPr lang="en-US" sz="1800" dirty="0"/>
              <a:t>                         cost of writing intermediate results to disk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Double buffering</a:t>
            </a:r>
            <a:r>
              <a:rPr lang="en-US" sz="2400" dirty="0"/>
              <a:t>: use two output buffers for each operation, when one is full write it to disk, while the other is getting filled</a:t>
            </a:r>
          </a:p>
          <a:p>
            <a:pPr lvl="1"/>
            <a:r>
              <a:rPr lang="en-US" sz="2000" dirty="0"/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12361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Evaluate several operations simultaneously, passing the results of one operation on to the next.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E.g., in previous expression tree, don’t store result of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instead, pass </a:t>
            </a:r>
            <a:r>
              <a:rPr lang="en-US" sz="1800" dirty="0" err="1"/>
              <a:t>tuples</a:t>
            </a:r>
            <a:r>
              <a:rPr lang="en-US" sz="1800" dirty="0"/>
              <a:t> directly to the join..  Similarly, don’t store result of join, pass </a:t>
            </a:r>
            <a:r>
              <a:rPr lang="en-US" sz="1800" dirty="0" err="1"/>
              <a:t>tuples</a:t>
            </a:r>
            <a:r>
              <a:rPr lang="en-US" sz="1800" dirty="0"/>
              <a:t> directly to projection.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Much cheaper: no need to store a temporary relation to disk.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Requires higher amount of memory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All operations are executing at the same time (say as processes)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Somewhat limited applicability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 “blocking” operation: An operation that has to consume entire input before it starts producing output tuples</a:t>
            </a:r>
          </a:p>
          <a:p>
            <a:pPr>
              <a:spcAft>
                <a:spcPts val="600"/>
              </a:spcAft>
              <a:buNone/>
            </a:pPr>
            <a:endParaRPr lang="en-US" sz="2000" dirty="0"/>
          </a:p>
        </p:txBody>
      </p:sp>
      <p:graphicFrame>
        <p:nvGraphicFramePr>
          <p:cNvPr id="355332" name="Object 2052"/>
          <p:cNvGraphicFramePr>
            <a:graphicFrameLocks noChangeAspect="1"/>
          </p:cNvGraphicFramePr>
          <p:nvPr/>
        </p:nvGraphicFramePr>
        <p:xfrm>
          <a:off x="2837393" y="2686579"/>
          <a:ext cx="2946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15200" imgH="990600" progId="Equation.3">
                  <p:embed/>
                </p:oleObj>
              </mc:Choice>
              <mc:Fallback>
                <p:oleObj name="Equation" r:id="rId2" imgW="7315200" imgH="990600" progId="Equation.3">
                  <p:embed/>
                  <p:pic>
                    <p:nvPicPr>
                      <p:cNvPr id="355332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393" y="2686579"/>
                        <a:ext cx="294640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5280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Need operators that generate output </a:t>
            </a:r>
            <a:r>
              <a:rPr lang="en-US" sz="2400" dirty="0" err="1"/>
              <a:t>tuples while receiving tuples from their inputs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Selection: Usually yes.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Sort: NO. The sort operation is blocking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Sort-merge join: The final (merge)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Hash join: The partitioning phase is blocking; the second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Aggregates: Typically no. Need to wait for the entire input before producing output </a:t>
            </a:r>
          </a:p>
          <a:p>
            <a:pPr lvl="2">
              <a:spcAft>
                <a:spcPts val="600"/>
              </a:spcAft>
            </a:pPr>
            <a:r>
              <a:rPr lang="en-US" sz="2000" dirty="0" err="1"/>
              <a:t>However, there are tricks you can play here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Duplicate elimination: Since it requires sort, the final merge phase could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Set operations: see duplicate elimination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74888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Query Processing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1" y="1524000"/>
            <a:ext cx="8752416" cy="50482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Many, many ways to implement the relational operations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Numerous more used in practice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Especially in data warehouses which handle TBs (even PBs) of data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consider how complex SQL is and how much you can do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Compared to that, this isn’t much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Most of it is very nicely modular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Can plug in new operators quite easily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PostgreSQL query processing codebase easy to read and modify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Having so many operators does complicate the codebase and the query optimizer though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But needed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7385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43800" cy="1020762"/>
          </a:xfrm>
        </p:spPr>
        <p:txBody>
          <a:bodyPr/>
          <a:lstStyle/>
          <a:p>
            <a:r>
              <a:rPr lang="en-US" dirty="0"/>
              <a:t>Storage Hierarchy: Magnetic/Hard  Disks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71248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Primary ”non-volatile” storage mechanism</a:t>
            </a:r>
            <a:endParaRPr lang="en-US" sz="17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E082B5-3013-D9FF-8487-B19317BCB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829" y="2791106"/>
            <a:ext cx="2549103" cy="3581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pic>
        <p:nvPicPr>
          <p:cNvPr id="3" name="Picture 5" descr="ibm-305-ramac">
            <a:extLst>
              <a:ext uri="{FF2B5EF4-FFF2-40B4-BE49-F238E27FC236}">
                <a16:creationId xmlns:a16="http://schemas.microsoft.com/office/drawing/2014/main" id="{D3CA7745-C0AD-58E6-8162-FEFD9ED7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345" y="3810000"/>
            <a:ext cx="3082724" cy="2951444"/>
          </a:xfrm>
          <a:prstGeom prst="rect">
            <a:avLst/>
          </a:prstGeom>
          <a:noFill/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67B826C0-95F3-0B92-4B8E-6FD53068D8C0}"/>
              </a:ext>
            </a:extLst>
          </p:cNvPr>
          <p:cNvGrpSpPr>
            <a:grpSpLocks/>
          </p:cNvGrpSpPr>
          <p:nvPr/>
        </p:nvGrpSpPr>
        <p:grpSpPr bwMode="auto">
          <a:xfrm>
            <a:off x="5181534" y="1918628"/>
            <a:ext cx="3733866" cy="2481356"/>
            <a:chOff x="485" y="-4"/>
            <a:chExt cx="2971" cy="2044"/>
          </a:xfrm>
        </p:grpSpPr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1F64470B-DD75-4409-90BE-788C1E257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" y="-4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Times New Roman" charset="0"/>
                </a:rPr>
                <a:t>1998</a:t>
              </a:r>
            </a:p>
            <a:p>
              <a:pPr algn="l"/>
              <a:r>
                <a:rPr lang="en-US" dirty="0">
                  <a:latin typeface="Times New Roman" charset="0"/>
                </a:rPr>
                <a:t>SEAGATE</a:t>
              </a:r>
            </a:p>
            <a:p>
              <a:pPr algn="l"/>
              <a:r>
                <a:rPr lang="en-US" dirty="0">
                  <a:latin typeface="Times New Roman" charset="0"/>
                </a:rPr>
                <a:t>47GB</a:t>
              </a: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060B51C4-C2F9-1524-6C91-2D6873CB6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92" y="144"/>
              <a:ext cx="2064" cy="18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 Box 3">
            <a:extLst>
              <a:ext uri="{FF2B5EF4-FFF2-40B4-BE49-F238E27FC236}">
                <a16:creationId xmlns:a16="http://schemas.microsoft.com/office/drawing/2014/main" id="{678D146C-9926-85F8-A439-79194244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69" y="4989967"/>
            <a:ext cx="2386013" cy="1739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 charset="0"/>
              </a:rPr>
              <a:t>1956</a:t>
            </a:r>
          </a:p>
          <a:p>
            <a:pPr algn="l"/>
            <a:r>
              <a:rPr lang="en-US" dirty="0">
                <a:latin typeface="Times New Roman" charset="0"/>
              </a:rPr>
              <a:t>IBM RAMAC</a:t>
            </a:r>
          </a:p>
          <a:p>
            <a:pPr algn="l"/>
            <a:r>
              <a:rPr lang="en-US" dirty="0">
                <a:latin typeface="Times New Roman" charset="0"/>
              </a:rPr>
              <a:t>24” platters</a:t>
            </a:r>
          </a:p>
          <a:p>
            <a:pPr algn="l"/>
            <a:r>
              <a:rPr lang="en-US" dirty="0">
                <a:latin typeface="Times New Roman" charset="0"/>
              </a:rPr>
              <a:t>100,000 characters each</a:t>
            </a:r>
          </a:p>
          <a:p>
            <a:pPr algn="l"/>
            <a:r>
              <a:rPr lang="en-US" dirty="0">
                <a:latin typeface="Times New Roman" charset="0"/>
              </a:rPr>
              <a:t>5 million characters</a:t>
            </a:r>
          </a:p>
          <a:p>
            <a:pPr algn="l"/>
            <a:r>
              <a:rPr 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53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640559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Why query optimization is so important?</a:t>
            </a:r>
          </a:p>
          <a:p>
            <a:pPr lvl="1"/>
            <a:r>
              <a:rPr lang="en-US" dirty="0">
                <a:latin typeface="Calibri" charset="0"/>
              </a:rPr>
              <a:t>Key steps in query optimization</a:t>
            </a:r>
          </a:p>
          <a:p>
            <a:pPr lvl="1"/>
            <a:r>
              <a:rPr lang="en-US" dirty="0">
                <a:latin typeface="Calibri" charset="0"/>
              </a:rPr>
              <a:t>High-level concepts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Query Optimization: Overview</a:t>
            </a:r>
          </a:p>
        </p:txBody>
      </p:sp>
    </p:spTree>
    <p:extLst>
      <p:ext uri="{BB962C8B-B14F-4D97-AF65-F5344CB8AC3E}">
        <p14:creationId xmlns:p14="http://schemas.microsoft.com/office/powerpoint/2010/main" val="33275174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Why ? 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Many different ways of executing a given query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Huge differences in cost</a:t>
            </a:r>
          </a:p>
          <a:p>
            <a:pPr>
              <a:lnSpc>
                <a:spcPct val="120000"/>
              </a:lnSpc>
            </a:pPr>
            <a:r>
              <a:rPr lang="en-US" sz="2600"/>
              <a:t>Example: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select * from person where ssn = “123”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Size of </a:t>
            </a:r>
            <a:r>
              <a:rPr lang="en-US" sz="2200" i="1"/>
              <a:t>person</a:t>
            </a:r>
            <a:r>
              <a:rPr lang="en-US" sz="2200"/>
              <a:t> = 1GB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Sequential Scan: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Takes 1GB / (20MB/s) = 50s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Use an index on SSN (assuming one exists):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Approx 4 Random I/Os = 40ms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Many choices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Using indexes or not, which join method (hash, </a:t>
            </a:r>
            <a:r>
              <a:rPr lang="en-US" sz="2000" dirty="0" err="1"/>
              <a:t>vs</a:t>
            </a:r>
            <a:r>
              <a:rPr lang="en-US" sz="2000" dirty="0"/>
              <a:t> merge, </a:t>
            </a:r>
            <a:r>
              <a:rPr lang="en-US" sz="2000" dirty="0" err="1"/>
              <a:t>vs</a:t>
            </a:r>
            <a:r>
              <a:rPr lang="en-US" sz="2000" dirty="0"/>
              <a:t> NL)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join order ?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Given a join query on R, S, T, should I join R with S first, or S with T first ?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This is an optimization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Similar to say </a:t>
            </a:r>
            <a:r>
              <a:rPr lang="en-US" sz="2000" i="1" dirty="0"/>
              <a:t>traveling salesman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Number of different choices is very very large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1: Figuring out the </a:t>
            </a:r>
            <a:r>
              <a:rPr lang="en-US" sz="2000" i="1" dirty="0"/>
              <a:t>solution space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2: Finding algorithms/heuristics to search through the 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47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Optimization: Goal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14462"/>
            <a:ext cx="8458200" cy="904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 dirty="0"/>
              <a:t>Find the best (or a good enough) execution plan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Execution plans = </a:t>
            </a:r>
            <a:r>
              <a:rPr lang="en-US" sz="1800" dirty="0"/>
              <a:t>Evaluation expressions annotated with the methods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8762E-F83C-8A46-8941-0A4131D3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721350" cy="4368168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Generate all possible execution plans for the query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Figure out the cost for each of them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</a:pPr>
            <a:r>
              <a:rPr lang="en-US" sz="2600" dirty="0"/>
              <a:t>Not done exactly as listed above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Too many different execution plans for that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Typically interleave all of these into a single efficient search algorithm</a:t>
            </a:r>
          </a:p>
          <a:p>
            <a:pPr lvl="1">
              <a:lnSpc>
                <a:spcPct val="12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075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12096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Equivalent relational expressions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Drawn as a tree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List the operations and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C2E31-F558-3A4A-8BE1-7B2BA5C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3" y="2733675"/>
            <a:ext cx="7882014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5114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Two relational expressions equivalent iff: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Their result is identical on all legal databases</a:t>
            </a:r>
          </a:p>
          <a:p>
            <a:pPr>
              <a:lnSpc>
                <a:spcPct val="110000"/>
              </a:lnSpc>
            </a:pPr>
            <a:r>
              <a:rPr lang="en-US" sz="2600"/>
              <a:t>Equivalence rules: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Allow replacing one expression with another</a:t>
            </a:r>
          </a:p>
          <a:p>
            <a:pPr>
              <a:lnSpc>
                <a:spcPct val="110000"/>
              </a:lnSpc>
            </a:pPr>
            <a:r>
              <a:rPr lang="en-US" sz="280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1. 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2. Selections are commutative</a:t>
            </a:r>
          </a:p>
          <a:p>
            <a:pPr>
              <a:lnSpc>
                <a:spcPct val="110000"/>
              </a:lnSpc>
            </a:pPr>
            <a:endParaRPr lang="en-US" sz="2800"/>
          </a:p>
          <a:p>
            <a:pPr>
              <a:lnSpc>
                <a:spcPct val="110000"/>
              </a:lnSpc>
            </a:pPr>
            <a:endParaRPr lang="en-US" sz="2600"/>
          </a:p>
        </p:txBody>
      </p:sp>
      <p:graphicFrame>
        <p:nvGraphicFramePr>
          <p:cNvPr id="1511433" name="Object 9"/>
          <p:cNvGraphicFramePr>
            <a:graphicFrameLocks noChangeAspect="1"/>
          </p:cNvGraphicFramePr>
          <p:nvPr/>
        </p:nvGraphicFramePr>
        <p:xfrm>
          <a:off x="1603375" y="4148138"/>
          <a:ext cx="2792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7315200" imgH="1193800" progId="Equation.3">
                  <p:embed/>
                </p:oleObj>
              </mc:Choice>
              <mc:Fallback>
                <p:oleObj name="Microsoft Equation 3.0" r:id="rId2" imgW="7315200" imgH="1193800" progId="Equation.3">
                  <p:embed/>
                  <p:pic>
                    <p:nvPicPr>
                      <p:cNvPr id="1511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4148138"/>
                        <a:ext cx="27924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1434" name="Object 10"/>
          <p:cNvGraphicFramePr>
            <a:graphicFrameLocks noChangeAspect="1"/>
          </p:cNvGraphicFramePr>
          <p:nvPr/>
        </p:nvGraphicFramePr>
        <p:xfrm>
          <a:off x="2778125" y="5337175"/>
          <a:ext cx="29400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4" imgW="7315200" imgH="1079500" progId="Equation.3">
                  <p:embed/>
                </p:oleObj>
              </mc:Choice>
              <mc:Fallback>
                <p:oleObj name="Microsoft Equation 3.0" r:id="rId4" imgW="7315200" imgH="1079500" progId="Equation.3">
                  <p:embed/>
                  <p:pic>
                    <p:nvPicPr>
                      <p:cNvPr id="1511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5337175"/>
                        <a:ext cx="294005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7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Rules</a:t>
            </a:r>
          </a:p>
        </p:txBody>
      </p:sp>
      <p:sp>
        <p:nvSpPr>
          <p:cNvPr id="151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 dirty="0"/>
              <a:t>    3.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5.    </a:t>
            </a:r>
            <a:r>
              <a:rPr lang="en-US" sz="2400" i="1" dirty="0"/>
              <a:t>E</a:t>
            </a:r>
            <a:r>
              <a:rPr lang="en-US" sz="2400" baseline="-25000" dirty="0"/>
              <a:t>1 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=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1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7(a).</a:t>
            </a:r>
            <a:r>
              <a:rPr lang="en-US" sz="2000" dirty="0"/>
              <a:t> </a:t>
            </a:r>
            <a:r>
              <a:rPr lang="en-US" dirty="0"/>
              <a:t>If</a:t>
            </a:r>
            <a:r>
              <a:rPr lang="en-US" sz="2400" dirty="0"/>
              <a:t> </a:t>
            </a:r>
            <a:r>
              <a:rPr lang="en-US" i="1" dirty="0">
                <a:sym typeface="Symbol" charset="2"/>
              </a:rPr>
              <a:t></a:t>
            </a:r>
            <a:r>
              <a:rPr lang="en-US" i="1" baseline="-25000" dirty="0">
                <a:sym typeface="Symbol" charset="2"/>
              </a:rPr>
              <a:t>0</a:t>
            </a:r>
            <a:r>
              <a:rPr lang="en-US" i="1" dirty="0">
                <a:sym typeface="Symbol" charset="2"/>
              </a:rPr>
              <a:t> only involves attributes from E</a:t>
            </a:r>
            <a:r>
              <a:rPr lang="en-US" i="1" baseline="-25000" dirty="0">
                <a:sym typeface="Symbol" charset="2"/>
              </a:rPr>
              <a:t>1</a:t>
            </a:r>
            <a:endParaRPr lang="en-US" sz="2000" baseline="-25000" dirty="0"/>
          </a:p>
          <a:p>
            <a:pPr lvl="1">
              <a:buFont typeface="Wingdings" charset="2"/>
              <a:buNone/>
            </a:pPr>
            <a:r>
              <a:rPr lang="en-US" sz="2000" dirty="0"/>
              <a:t>               </a:t>
            </a:r>
            <a:r>
              <a:rPr lang="en-US" dirty="0">
                <a:sym typeface="Symbol" charset="2"/>
              </a:rPr>
              <a:t>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E</a:t>
            </a:r>
            <a:r>
              <a:rPr lang="en-US" baseline="-25000" dirty="0">
                <a:sym typeface="Symbol" charset="2"/>
              </a:rPr>
              <a:t>1  </a:t>
            </a:r>
            <a:r>
              <a:rPr lang="en-US" dirty="0">
                <a:sym typeface="Symbol" charset="2"/>
              </a:rPr>
              <a:t>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) = (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(E</a:t>
            </a:r>
            <a:r>
              <a:rPr lang="en-US" baseline="-25000" dirty="0">
                <a:sym typeface="Symbol" charset="2"/>
              </a:rPr>
              <a:t>1</a:t>
            </a:r>
            <a:r>
              <a:rPr lang="en-US" dirty="0">
                <a:sym typeface="Symbol" charset="2"/>
              </a:rPr>
              <a:t>)) 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Greek Symbols" pitchFamily="18" charset="2"/>
              </a:rPr>
              <a:t> </a:t>
            </a:r>
          </a:p>
          <a:p>
            <a:pPr lvl="1">
              <a:buFont typeface="Wingdings" charset="2"/>
              <a:buNone/>
            </a:pPr>
            <a:endParaRPr lang="en-US" dirty="0">
              <a:sym typeface="Greek Symbols" pitchFamily="18" charset="2"/>
            </a:endParaRPr>
          </a:p>
          <a:p>
            <a:r>
              <a:rPr lang="en-US" dirty="0">
                <a:sym typeface="Greek Symbols" pitchFamily="18" charset="2"/>
              </a:rPr>
              <a:t>And so on…</a:t>
            </a:r>
          </a:p>
          <a:p>
            <a:pPr lvl="1"/>
            <a:r>
              <a:rPr lang="en-US" dirty="0">
                <a:sym typeface="Greek Symbols" pitchFamily="18" charset="2"/>
              </a:rPr>
              <a:t>Many rules of this type</a:t>
            </a:r>
            <a:br>
              <a:rPr lang="en-US" dirty="0">
                <a:sym typeface="Greek Symbols" pitchFamily="18" charset="2"/>
              </a:rPr>
            </a:br>
            <a:endParaRPr lang="en-US" sz="20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600" dirty="0"/>
          </a:p>
        </p:txBody>
      </p:sp>
      <p:graphicFrame>
        <p:nvGraphicFramePr>
          <p:cNvPr id="1519622" name="Object 6"/>
          <p:cNvGraphicFramePr>
            <a:graphicFrameLocks noChangeAspect="1"/>
          </p:cNvGraphicFramePr>
          <p:nvPr/>
        </p:nvGraphicFramePr>
        <p:xfrm>
          <a:off x="1681163" y="2187575"/>
          <a:ext cx="40941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15200" imgH="812800" progId="Equation.3">
                  <p:embed/>
                </p:oleObj>
              </mc:Choice>
              <mc:Fallback>
                <p:oleObj name="Equation" r:id="rId2" imgW="7315200" imgH="812800" progId="Equation.3">
                  <p:embed/>
                  <p:pic>
                    <p:nvPicPr>
                      <p:cNvPr id="151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187575"/>
                        <a:ext cx="4094162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23" name="AutoShape 7"/>
          <p:cNvSpPr>
            <a:spLocks noChangeArrowheads="1"/>
          </p:cNvSpPr>
          <p:nvPr/>
        </p:nvSpPr>
        <p:spPr bwMode="auto">
          <a:xfrm rot="5400000">
            <a:off x="3803651" y="301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4" name="AutoShape 8"/>
          <p:cNvSpPr>
            <a:spLocks noChangeArrowheads="1"/>
          </p:cNvSpPr>
          <p:nvPr/>
        </p:nvSpPr>
        <p:spPr bwMode="auto">
          <a:xfrm rot="5400000">
            <a:off x="2233613" y="3003550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5" name="AutoShape 9"/>
          <p:cNvSpPr>
            <a:spLocks noChangeArrowheads="1"/>
          </p:cNvSpPr>
          <p:nvPr/>
        </p:nvSpPr>
        <p:spPr bwMode="auto">
          <a:xfrm rot="5400000">
            <a:off x="3016251" y="428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6" name="AutoShape 10"/>
          <p:cNvSpPr>
            <a:spLocks noChangeArrowheads="1"/>
          </p:cNvSpPr>
          <p:nvPr/>
        </p:nvSpPr>
        <p:spPr bwMode="auto">
          <a:xfrm rot="5400000">
            <a:off x="5527675" y="425926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0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43800" cy="1020762"/>
          </a:xfrm>
        </p:spPr>
        <p:txBody>
          <a:bodyPr/>
          <a:lstStyle/>
          <a:p>
            <a:r>
              <a:rPr lang="en-US" dirty="0"/>
              <a:t>Storage Hierarchy: Magnetic/Hard  Disks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71248"/>
            <a:ext cx="48768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800" dirty="0"/>
              <a:t>Primary ”non-volatile” storage mechanism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Accessing a sector</a:t>
            </a:r>
            <a:endParaRPr lang="en-US" sz="1800" i="1" dirty="0"/>
          </a:p>
          <a:p>
            <a:pPr lvl="1">
              <a:lnSpc>
                <a:spcPct val="80000"/>
              </a:lnSpc>
            </a:pPr>
            <a:r>
              <a:rPr lang="en-US" sz="1600" dirty="0"/>
              <a:t>Time to </a:t>
            </a:r>
            <a:r>
              <a:rPr lang="en-US" sz="1600" i="1" dirty="0"/>
              <a:t>seek </a:t>
            </a:r>
            <a:r>
              <a:rPr lang="en-US" sz="1600" dirty="0"/>
              <a:t>to the track (seek time)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average 4 to 10ms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+ </a:t>
            </a:r>
            <a:r>
              <a:rPr lang="en-US" sz="1600" dirty="0"/>
              <a:t>Waiting for the sector to get under the head (rotational latency)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average 4 to 11ms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+ Time to transfer the data (transfer time)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very low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About 10ms per access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So if randomly accessed blocks, can only do 100 block transfers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100 x 512bytes = 50 KB/s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Data transfer rates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Rate at which data can be transferred (w/o any seeks)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30-50MB/s to up to 200MB/s (Compare to above)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Seeks are bad !</a:t>
            </a:r>
          </a:p>
          <a:p>
            <a:pPr>
              <a:lnSpc>
                <a:spcPct val="130000"/>
              </a:lnSpc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14E26-EAAC-3774-9B89-AE0FE561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80848"/>
            <a:ext cx="49377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74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 Depiction</a:t>
            </a:r>
          </a:p>
        </p:txBody>
      </p:sp>
      <p:pic>
        <p:nvPicPr>
          <p:cNvPr id="1512452" name="Picture 4"/>
          <p:cNvPicPr>
            <a:picLocks noChangeAspect="1" noChangeArrowheads="1"/>
          </p:cNvPicPr>
          <p:nvPr/>
        </p:nvPicPr>
        <p:blipFill>
          <a:blip r:embed="rId2"/>
          <a:srcRect l="642" t="2286" r="642" b="2000"/>
          <a:stretch>
            <a:fillRect/>
          </a:stretch>
        </p:blipFill>
        <p:spPr bwMode="auto">
          <a:xfrm>
            <a:off x="1169988" y="1598613"/>
            <a:ext cx="6743700" cy="49037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911456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The rules give us a way to enumerate all equivalent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Note that the expressions don’t contain physical access methods, join methods etc…</a:t>
            </a:r>
          </a:p>
          <a:p>
            <a:pPr>
              <a:lnSpc>
                <a:spcPct val="110000"/>
              </a:lnSpc>
            </a:pPr>
            <a:r>
              <a:rPr lang="en-US" sz="2200"/>
              <a:t>Simple Algorithm: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Start with the original expression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Apply all possible applicable rules to get a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Repeat with this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Till no new expressions are generated</a:t>
            </a:r>
          </a:p>
        </p:txBody>
      </p:sp>
    </p:spTree>
    <p:extLst>
      <p:ext uri="{BB962C8B-B14F-4D97-AF65-F5344CB8AC3E}">
        <p14:creationId xmlns:p14="http://schemas.microsoft.com/office/powerpoint/2010/main" val="42674480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Works, but is not feasible</a:t>
            </a:r>
          </a:p>
          <a:p>
            <a:pPr>
              <a:lnSpc>
                <a:spcPct val="110000"/>
              </a:lnSpc>
            </a:pPr>
            <a:r>
              <a:rPr lang="en-US" sz="2200"/>
              <a:t>Consider a simple case: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R1        (R2         (R3        (…      Rn)))….)</a:t>
            </a:r>
          </a:p>
          <a:p>
            <a:pPr>
              <a:lnSpc>
                <a:spcPct val="110000"/>
              </a:lnSpc>
            </a:pPr>
            <a:endParaRPr lang="en-US" sz="2400" i="1"/>
          </a:p>
          <a:p>
            <a:pPr>
              <a:lnSpc>
                <a:spcPct val="110000"/>
              </a:lnSpc>
            </a:pPr>
            <a:r>
              <a:rPr lang="en-US" sz="2200"/>
              <a:t>Just join commutativity and associativity will give us: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least: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n^2  * 2^n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worst: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n! * 2^n</a:t>
            </a:r>
          </a:p>
          <a:p>
            <a:pPr>
              <a:lnSpc>
                <a:spcPct val="110000"/>
              </a:lnSpc>
            </a:pPr>
            <a:r>
              <a:rPr lang="en-US" sz="2200"/>
              <a:t>Typically the process of enumeration is combined with the search process</a:t>
            </a:r>
          </a:p>
        </p:txBody>
      </p:sp>
      <p:sp>
        <p:nvSpPr>
          <p:cNvPr id="1526788" name="AutoShape 4"/>
          <p:cNvSpPr>
            <a:spLocks noChangeArrowheads="1"/>
          </p:cNvSpPr>
          <p:nvPr/>
        </p:nvSpPr>
        <p:spPr bwMode="auto">
          <a:xfrm rot="5400000">
            <a:off x="1754187" y="25034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89" name="AutoShape 5"/>
          <p:cNvSpPr>
            <a:spLocks noChangeArrowheads="1"/>
          </p:cNvSpPr>
          <p:nvPr/>
        </p:nvSpPr>
        <p:spPr bwMode="auto">
          <a:xfrm rot="5400000">
            <a:off x="2768601" y="25177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0" name="AutoShape 6"/>
          <p:cNvSpPr>
            <a:spLocks noChangeArrowheads="1"/>
          </p:cNvSpPr>
          <p:nvPr/>
        </p:nvSpPr>
        <p:spPr bwMode="auto">
          <a:xfrm rot="5400000">
            <a:off x="3783012" y="253206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1" name="AutoShape 7"/>
          <p:cNvSpPr>
            <a:spLocks noChangeArrowheads="1"/>
          </p:cNvSpPr>
          <p:nvPr/>
        </p:nvSpPr>
        <p:spPr bwMode="auto">
          <a:xfrm rot="5400000">
            <a:off x="4648201" y="25463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196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Plans</a:t>
            </a:r>
          </a:p>
        </p:txBody>
      </p:sp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We still need to choose the join methods etc..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Option 1: Choose for each operation separately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Usually okay, but sometimes the operators interact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Consider joining three relations on the same attribute:</a:t>
            </a:r>
          </a:p>
          <a:p>
            <a:pPr lvl="3">
              <a:lnSpc>
                <a:spcPct val="110000"/>
              </a:lnSpc>
            </a:pPr>
            <a:r>
              <a:rPr lang="en-US" sz="1900" i="1"/>
              <a:t>R1      </a:t>
            </a:r>
            <a:r>
              <a:rPr lang="en-US" sz="1900" i="1" baseline="-25000"/>
              <a:t>a</a:t>
            </a:r>
            <a:r>
              <a:rPr lang="en-US" sz="1900" i="1"/>
              <a:t>  (R2      </a:t>
            </a:r>
            <a:r>
              <a:rPr lang="en-US" sz="1900" i="1" baseline="-25000"/>
              <a:t>a</a:t>
            </a:r>
            <a:r>
              <a:rPr lang="en-US" sz="1900" i="1"/>
              <a:t>  R3)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Best option for R2 join R3 might be hash-join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But if </a:t>
            </a:r>
            <a:r>
              <a:rPr lang="en-US" sz="1700" i="1"/>
              <a:t>R1 </a:t>
            </a:r>
            <a:r>
              <a:rPr lang="en-US" sz="1700"/>
              <a:t>is sorted on </a:t>
            </a:r>
            <a:r>
              <a:rPr lang="en-US" sz="1700" i="1"/>
              <a:t>a, </a:t>
            </a:r>
            <a:r>
              <a:rPr lang="en-US" sz="1700"/>
              <a:t>then </a:t>
            </a:r>
            <a:r>
              <a:rPr lang="en-US" sz="1700" i="1"/>
              <a:t>sort-merge join</a:t>
            </a:r>
            <a:r>
              <a:rPr lang="en-US" sz="1700"/>
              <a:t> is preferable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Because it produces the result in sorted order by </a:t>
            </a:r>
            <a:r>
              <a:rPr lang="en-US" sz="1700" i="1"/>
              <a:t>a</a:t>
            </a:r>
          </a:p>
          <a:p>
            <a:pPr>
              <a:lnSpc>
                <a:spcPct val="110000"/>
              </a:lnSpc>
            </a:pPr>
            <a:r>
              <a:rPr lang="en-US" sz="2300"/>
              <a:t>Also, we need to decide whether to use pipelining or materialization</a:t>
            </a:r>
          </a:p>
          <a:p>
            <a:pPr>
              <a:lnSpc>
                <a:spcPct val="110000"/>
              </a:lnSpc>
            </a:pPr>
            <a:r>
              <a:rPr lang="en-US" sz="2300"/>
              <a:t>Such issues are typically taken into account when doing the optimization </a:t>
            </a:r>
          </a:p>
        </p:txBody>
      </p:sp>
      <p:sp>
        <p:nvSpPr>
          <p:cNvPr id="1530888" name="AutoShape 8"/>
          <p:cNvSpPr>
            <a:spLocks noChangeArrowheads="1"/>
          </p:cNvSpPr>
          <p:nvPr/>
        </p:nvSpPr>
        <p:spPr bwMode="auto">
          <a:xfrm rot="5400000">
            <a:off x="2263776" y="32162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0889" name="AutoShape 9"/>
          <p:cNvSpPr>
            <a:spLocks noChangeArrowheads="1"/>
          </p:cNvSpPr>
          <p:nvPr/>
        </p:nvSpPr>
        <p:spPr bwMode="auto">
          <a:xfrm rot="5400000">
            <a:off x="3311525" y="318611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7315200" imgH="1308100" progId="Equation.3">
                  <p:embed/>
                </p:oleObj>
              </mc:Choice>
              <mc:Fallback>
                <p:oleObj name="Microsoft Equation 3.0" r:id="rId3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 dirty="0"/>
              <a:t>Computing operator costs requires information like:</a:t>
            </a:r>
          </a:p>
          <a:p>
            <a:pPr lvl="1"/>
            <a:r>
              <a:rPr lang="en-US" sz="2000" dirty="0"/>
              <a:t>Primary key ? </a:t>
            </a:r>
          </a:p>
          <a:p>
            <a:pPr lvl="1"/>
            <a:r>
              <a:rPr lang="en-US" sz="2000" dirty="0"/>
              <a:t>Sorted or not, which attribute</a:t>
            </a:r>
          </a:p>
          <a:p>
            <a:pPr lvl="2"/>
            <a:r>
              <a:rPr lang="en-US" sz="1800" dirty="0"/>
              <a:t>So we can decide whether need to sort again</a:t>
            </a:r>
          </a:p>
          <a:p>
            <a:pPr lvl="1"/>
            <a:r>
              <a:rPr lang="en-US" sz="2000" dirty="0"/>
              <a:t>How many tuples in the relation, how many blocks ?</a:t>
            </a:r>
          </a:p>
          <a:p>
            <a:pPr lvl="1"/>
            <a:r>
              <a:rPr lang="en-US" sz="2000" dirty="0"/>
              <a:t>How many tuples match a predicate like “age &gt; 40” ?</a:t>
            </a:r>
          </a:p>
          <a:p>
            <a:pPr lvl="2"/>
            <a:r>
              <a:rPr lang="en-US" sz="1800" dirty="0"/>
              <a:t>E.g. Need to know how many index pages need to be read</a:t>
            </a:r>
            <a:endParaRPr lang="en-US" sz="2100" dirty="0"/>
          </a:p>
          <a:p>
            <a:pPr lvl="1"/>
            <a:r>
              <a:rPr lang="en-US" sz="2100" dirty="0"/>
              <a:t>Intermediate result sizes</a:t>
            </a:r>
          </a:p>
          <a:p>
            <a:pPr lvl="2"/>
            <a:r>
              <a:rPr lang="en-US" sz="1800" dirty="0"/>
              <a:t>E.g. (R JOIN S) is input to another join operation – need to know if it fits in memory</a:t>
            </a:r>
          </a:p>
          <a:p>
            <a:pPr lvl="1"/>
            <a:r>
              <a:rPr lang="en-US" sz="21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5449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 dirty="0"/>
              <a:t>Some information is static and is maintained in the metadata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Primary key ?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Sorted or not, which attribute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So we can decide whether need to sort again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How many tuples in the relation, how many blocks ?</a:t>
            </a:r>
          </a:p>
          <a:p>
            <a:pPr lvl="2"/>
            <a:endParaRPr lang="en-US" sz="1800" dirty="0">
              <a:solidFill>
                <a:srgbClr val="FF0000"/>
              </a:solidFill>
            </a:endParaRPr>
          </a:p>
          <a:p>
            <a:r>
              <a:rPr lang="en-US" sz="2500" dirty="0"/>
              <a:t>Typically kept in some tables in the database</a:t>
            </a:r>
          </a:p>
          <a:p>
            <a:pPr lvl="1"/>
            <a:r>
              <a:rPr lang="en-US" sz="2100" dirty="0"/>
              <a:t>“</a:t>
            </a:r>
            <a:r>
              <a:rPr lang="en-US" sz="2100" dirty="0" err="1"/>
              <a:t>all_tab_columns</a:t>
            </a:r>
            <a:r>
              <a:rPr lang="en-US" sz="2100" dirty="0"/>
              <a:t>” in Oracle</a:t>
            </a:r>
          </a:p>
          <a:p>
            <a:r>
              <a:rPr lang="en-US" sz="2500" dirty="0"/>
              <a:t>Most systems have commands for updating them</a:t>
            </a:r>
          </a:p>
        </p:txBody>
      </p:sp>
    </p:spTree>
    <p:extLst>
      <p:ext uri="{BB962C8B-B14F-4D97-AF65-F5344CB8AC3E}">
        <p14:creationId xmlns:p14="http://schemas.microsoft.com/office/powerpoint/2010/main" val="27749032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474"/>
            <a:ext cx="8229600" cy="4836026"/>
          </a:xfrm>
        </p:spPr>
        <p:txBody>
          <a:bodyPr/>
          <a:lstStyle/>
          <a:p>
            <a:r>
              <a:rPr lang="en-US" sz="2000" dirty="0"/>
              <a:t>However, others need to be estimated somehow</a:t>
            </a:r>
            <a:endParaRPr lang="en-US" sz="1600" dirty="0"/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How many </a:t>
            </a:r>
            <a:r>
              <a:rPr lang="en-US" sz="1800" dirty="0" err="1">
                <a:solidFill>
                  <a:srgbClr val="FF0000"/>
                </a:solidFill>
              </a:rPr>
              <a:t>tuples</a:t>
            </a:r>
            <a:r>
              <a:rPr lang="en-US" sz="1800" dirty="0">
                <a:solidFill>
                  <a:srgbClr val="FF0000"/>
                </a:solidFill>
              </a:rPr>
              <a:t> match a predicate like “age &gt; 40” 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E.g. Need to know how many index pages need to be read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Intermediate result sizes</a:t>
            </a:r>
          </a:p>
          <a:p>
            <a:r>
              <a:rPr lang="en-US" sz="2000" dirty="0"/>
              <a:t>The problem variously called:</a:t>
            </a:r>
          </a:p>
          <a:p>
            <a:pPr lvl="1"/>
            <a:r>
              <a:rPr lang="en-US" sz="1800" dirty="0"/>
              <a:t>“intermediate result size estimation”</a:t>
            </a:r>
          </a:p>
          <a:p>
            <a:pPr lvl="1"/>
            <a:r>
              <a:rPr lang="en-US" sz="1800" dirty="0"/>
              <a:t>“selectivity estimation”</a:t>
            </a:r>
          </a:p>
          <a:p>
            <a:endParaRPr lang="en-US" sz="2000" dirty="0"/>
          </a:p>
          <a:p>
            <a:r>
              <a:rPr lang="en-US" sz="2000" dirty="0"/>
              <a:t>Very important to estimate reasonably well</a:t>
            </a:r>
          </a:p>
          <a:p>
            <a:pPr lvl="1"/>
            <a:r>
              <a:rPr lang="en-US" sz="1800" dirty="0"/>
              <a:t>e.g. consider “select * from R where </a:t>
            </a:r>
            <a:r>
              <a:rPr lang="en-US" sz="1800" dirty="0" err="1"/>
              <a:t>zipcode</a:t>
            </a:r>
            <a:r>
              <a:rPr lang="en-US" sz="1800" dirty="0"/>
              <a:t> = 20742”</a:t>
            </a:r>
          </a:p>
          <a:p>
            <a:pPr lvl="1"/>
            <a:r>
              <a:rPr lang="en-US" sz="1800" dirty="0"/>
              <a:t>We estimate that there are 10 matches, and choose to use a secondary index </a:t>
            </a:r>
            <a:r>
              <a:rPr lang="en-US" sz="1800" dirty="0">
                <a:solidFill>
                  <a:srgbClr val="FF0000"/>
                </a:solidFill>
              </a:rPr>
              <a:t>(remember: random I/Os)</a:t>
            </a:r>
          </a:p>
          <a:p>
            <a:pPr lvl="1"/>
            <a:r>
              <a:rPr lang="en-US" sz="1800" dirty="0"/>
              <a:t>Turns out there are 10000 matches</a:t>
            </a:r>
          </a:p>
          <a:p>
            <a:pPr lvl="1"/>
            <a:r>
              <a:rPr lang="en-US" sz="1800" dirty="0"/>
              <a:t>Using a secondary index very bad idea</a:t>
            </a:r>
          </a:p>
          <a:p>
            <a:pPr lvl="1"/>
            <a:r>
              <a:rPr lang="en-US" sz="1800" dirty="0"/>
              <a:t>Optimizer also often choose Nested-loop joins if one relation very small… underestimation can result in very bad</a:t>
            </a:r>
          </a:p>
        </p:txBody>
      </p:sp>
    </p:spTree>
    <p:extLst>
      <p:ext uri="{BB962C8B-B14F-4D97-AF65-F5344CB8AC3E}">
        <p14:creationId xmlns:p14="http://schemas.microsoft.com/office/powerpoint/2010/main" val="19254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5037667"/>
          </a:xfrm>
        </p:spPr>
        <p:txBody>
          <a:bodyPr/>
          <a:lstStyle/>
          <a:p>
            <a:r>
              <a:rPr lang="en-US" sz="2400" dirty="0"/>
              <a:t>Basic idea:</a:t>
            </a:r>
          </a:p>
          <a:p>
            <a:pPr lvl="1"/>
            <a:r>
              <a:rPr lang="en-US" sz="2000" dirty="0"/>
              <a:t>Maintain some information about the tables</a:t>
            </a:r>
          </a:p>
          <a:p>
            <a:pPr lvl="2"/>
            <a:r>
              <a:rPr lang="en-US" sz="1800" dirty="0"/>
              <a:t>More information </a:t>
            </a:r>
            <a:r>
              <a:rPr lang="en-US" sz="1800" dirty="0">
                <a:sym typeface="Wingdings"/>
              </a:rPr>
              <a:t> more accurate estimation</a:t>
            </a:r>
          </a:p>
          <a:p>
            <a:pPr lvl="2"/>
            <a:r>
              <a:rPr lang="en-US" sz="1800" dirty="0">
                <a:sym typeface="Wingdings"/>
              </a:rPr>
              <a:t>More information  higher storage cost, higher update cost</a:t>
            </a:r>
          </a:p>
          <a:p>
            <a:pPr lvl="1"/>
            <a:r>
              <a:rPr lang="en-US" sz="2000" dirty="0">
                <a:sym typeface="Wingdings"/>
              </a:rPr>
              <a:t>Make uniformity and randomness assumptions to fill in the gaps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Example:</a:t>
            </a:r>
          </a:p>
          <a:p>
            <a:pPr lvl="1"/>
            <a:r>
              <a:rPr lang="en-US" sz="2000" dirty="0">
                <a:sym typeface="Wingdings"/>
              </a:rPr>
              <a:t>For a relation “people”, we keep:</a:t>
            </a:r>
          </a:p>
          <a:p>
            <a:pPr lvl="2"/>
            <a:r>
              <a:rPr lang="en-US" sz="1700" dirty="0">
                <a:sym typeface="Wingdings"/>
              </a:rPr>
              <a:t>Total number of tuples = 100,000</a:t>
            </a:r>
          </a:p>
          <a:p>
            <a:pPr lvl="2"/>
            <a:r>
              <a:rPr lang="en-US" sz="1700" dirty="0">
                <a:sym typeface="Wingdings"/>
              </a:rPr>
              <a:t>Distinct “</a:t>
            </a:r>
            <a:r>
              <a:rPr lang="en-US" sz="1700" dirty="0" err="1">
                <a:sym typeface="Wingdings"/>
              </a:rPr>
              <a:t>zipcode</a:t>
            </a:r>
            <a:r>
              <a:rPr lang="en-US" sz="1700" dirty="0">
                <a:sym typeface="Wingdings"/>
              </a:rPr>
              <a:t>” values that appear in it = 100</a:t>
            </a:r>
          </a:p>
          <a:p>
            <a:pPr lvl="1"/>
            <a:r>
              <a:rPr lang="en-US" sz="2000" dirty="0">
                <a:sym typeface="Wingdings"/>
              </a:rPr>
              <a:t>Given a query: “</a:t>
            </a:r>
            <a:r>
              <a:rPr lang="en-US" sz="2000" dirty="0" err="1">
                <a:sym typeface="Wingdings"/>
              </a:rPr>
              <a:t>zipcode</a:t>
            </a:r>
            <a:r>
              <a:rPr lang="en-US" sz="2000" dirty="0">
                <a:sym typeface="Wingdings"/>
              </a:rPr>
              <a:t> = 20742”</a:t>
            </a:r>
          </a:p>
          <a:p>
            <a:pPr lvl="2"/>
            <a:r>
              <a:rPr lang="en-US" sz="1700" dirty="0">
                <a:sym typeface="Wingdings"/>
              </a:rPr>
              <a:t>We estimated the number of matching tuples as: 100,000/100 = 1000</a:t>
            </a:r>
          </a:p>
          <a:p>
            <a:pPr lvl="1"/>
            <a:r>
              <a:rPr lang="en-US" sz="2000" dirty="0">
                <a:sym typeface="Wingdings"/>
              </a:rPr>
              <a:t>What if I wanted more accurate information ?</a:t>
            </a:r>
          </a:p>
          <a:p>
            <a:pPr lvl="2"/>
            <a:r>
              <a:rPr lang="en-US" sz="1700" dirty="0">
                <a:sym typeface="Wingdings"/>
              </a:rPr>
              <a:t>Keep better statistics/summaries…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979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942417"/>
          </a:xfrm>
        </p:spPr>
        <p:txBody>
          <a:bodyPr/>
          <a:lstStyle/>
          <a:p>
            <a:r>
              <a:rPr lang="en-US" sz="2400" dirty="0"/>
              <a:t>Consider a range query: </a:t>
            </a:r>
            <a:r>
              <a:rPr lang="en-US" sz="2400" i="1" dirty="0"/>
              <a:t>x &lt; </a:t>
            </a:r>
            <a:r>
              <a:rPr lang="en-US" sz="2400" i="1" dirty="0" err="1"/>
              <a:t>R.a</a:t>
            </a:r>
            <a:r>
              <a:rPr lang="en-US" sz="2400" i="1" dirty="0"/>
              <a:t> &lt; y</a:t>
            </a:r>
          </a:p>
          <a:p>
            <a:pPr lvl="1"/>
            <a:r>
              <a:rPr lang="en-US" sz="2000" i="1" dirty="0"/>
              <a:t>Let Max(a, R) = maximum value of a in R</a:t>
            </a:r>
          </a:p>
          <a:p>
            <a:pPr lvl="1"/>
            <a:r>
              <a:rPr lang="en-US" sz="2000" i="1" dirty="0"/>
              <a:t>Let Min(a, R) = minimum value of a in R</a:t>
            </a:r>
          </a:p>
          <a:p>
            <a:pPr lvl="1"/>
            <a:r>
              <a:rPr lang="en-US" sz="2000" i="1" dirty="0"/>
              <a:t>Then: fraction of tuples that satisfy = (y – x) / (Max – Min)</a:t>
            </a:r>
          </a:p>
          <a:p>
            <a:pPr lvl="2"/>
            <a:r>
              <a:rPr lang="en-US" sz="1700" i="1" dirty="0"/>
              <a:t>Assuming all tuples are distributed uniformly and randomly</a:t>
            </a:r>
          </a:p>
          <a:p>
            <a:pPr lvl="2"/>
            <a:r>
              <a:rPr lang="en-US" sz="1700" i="1" dirty="0"/>
              <a:t>If y &gt; Max or x &lt; Min </a:t>
            </a:r>
            <a:r>
              <a:rPr lang="en-US" sz="1700" i="1" dirty="0">
                <a:sym typeface="Wingdings" pitchFamily="2" charset="2"/>
              </a:rPr>
              <a:t> adjust accordingly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Better summary statistics (like histograms) can help with refining these estimates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315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Disks: Reliability</a:t>
            </a:r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r>
              <a:rPr lang="en-US" sz="2400" dirty="0"/>
              <a:t>Mean time to/between failure (MTTF/MTBF):</a:t>
            </a:r>
          </a:p>
          <a:p>
            <a:pPr lvl="1"/>
            <a:r>
              <a:rPr lang="en-US" sz="2000" dirty="0"/>
              <a:t>57 to 136 years</a:t>
            </a:r>
          </a:p>
          <a:p>
            <a:pPr lvl="2"/>
            <a:endParaRPr lang="en-US" sz="1800" dirty="0"/>
          </a:p>
          <a:p>
            <a:r>
              <a:rPr lang="en-US" sz="2400" dirty="0"/>
              <a:t>Consider:</a:t>
            </a:r>
          </a:p>
          <a:p>
            <a:pPr lvl="1"/>
            <a:r>
              <a:rPr lang="en-US" sz="2000" dirty="0"/>
              <a:t>1000 new disks</a:t>
            </a:r>
          </a:p>
          <a:p>
            <a:pPr lvl="1"/>
            <a:r>
              <a:rPr lang="en-US" sz="2000" dirty="0"/>
              <a:t>1,200,000 hours of MTTF each</a:t>
            </a:r>
          </a:p>
          <a:p>
            <a:pPr lvl="1"/>
            <a:r>
              <a:rPr lang="en-US" sz="2000" dirty="0"/>
              <a:t>On average, one will fail 1200 hours = 50 days !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assume disk failures are common</a:t>
            </a:r>
          </a:p>
          <a:p>
            <a:pPr lvl="1"/>
            <a:r>
              <a:rPr lang="en-US" sz="2000" dirty="0"/>
              <a:t>Handled today through keeping data in duplicate, or triplicate</a:t>
            </a:r>
          </a:p>
          <a:p>
            <a:pPr lvl="1"/>
            <a:r>
              <a:rPr lang="en-US" sz="2000" dirty="0"/>
              <a:t>If a disk fails, replace with a new disk and copy data over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1: </a:t>
            </a:r>
            <a:r>
              <a:rPr lang="en-US" sz="1800" i="1" dirty="0"/>
              <a:t>a </a:t>
            </a:r>
            <a:r>
              <a:rPr lang="en-US" sz="1800" dirty="0"/>
              <a:t>is key for S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Each tuple of R joins with exactly one tuple of S</a:t>
            </a:r>
          </a:p>
          <a:p>
            <a:pPr lvl="1"/>
            <a:r>
              <a:rPr lang="en-US" sz="1800" dirty="0"/>
              <a:t>So: |R JOIN S| = |R| = 10,000</a:t>
            </a:r>
          </a:p>
          <a:p>
            <a:pPr lvl="1"/>
            <a:r>
              <a:rPr lang="en-US" sz="1800" dirty="0"/>
              <a:t>Assumption: Referential integrity holds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What if there is a selection on R or S</a:t>
            </a:r>
          </a:p>
          <a:p>
            <a:pPr lvl="2"/>
            <a:r>
              <a:rPr lang="en-US" sz="1800" dirty="0"/>
              <a:t>Adjust accordingly</a:t>
            </a:r>
          </a:p>
          <a:p>
            <a:pPr lvl="2"/>
            <a:r>
              <a:rPr lang="en-US" sz="1800" dirty="0"/>
              <a:t>Say: </a:t>
            </a:r>
            <a:r>
              <a:rPr lang="en-US" sz="1800" dirty="0" err="1"/>
              <a:t>S.b</a:t>
            </a:r>
            <a:r>
              <a:rPr lang="en-US" sz="1800" dirty="0"/>
              <a:t> = 100, with selectivity 0.1</a:t>
            </a:r>
          </a:p>
          <a:p>
            <a:pPr lvl="2"/>
            <a:r>
              <a:rPr lang="en-US" sz="1800" dirty="0"/>
              <a:t>THEN: |R JOIN S| = |R| * 0.1 = 100</a:t>
            </a:r>
          </a:p>
          <a:p>
            <a:pPr lvl="2"/>
            <a:endParaRPr lang="en-US" sz="1800" dirty="0"/>
          </a:p>
          <a:p>
            <a:r>
              <a:rPr lang="en-US" sz="1800" dirty="0"/>
              <a:t>CASE 2: </a:t>
            </a:r>
            <a:r>
              <a:rPr lang="en-US" sz="1800" i="1" dirty="0"/>
              <a:t>a </a:t>
            </a:r>
            <a:r>
              <a:rPr lang="en-US" sz="1800" dirty="0"/>
              <a:t>is key for R</a:t>
            </a:r>
          </a:p>
          <a:p>
            <a:pPr lvl="1"/>
            <a:r>
              <a:rPr lang="en-US" sz="1800" dirty="0"/>
              <a:t>Similar</a:t>
            </a:r>
          </a:p>
          <a:p>
            <a:pPr lvl="2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55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270000"/>
            <a:ext cx="8903368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3: </a:t>
            </a:r>
            <a:r>
              <a:rPr lang="en-US" sz="1800" i="1" dirty="0"/>
              <a:t>a </a:t>
            </a:r>
            <a:r>
              <a:rPr lang="en-US" sz="1800" dirty="0"/>
              <a:t>is not a key for either</a:t>
            </a:r>
          </a:p>
          <a:p>
            <a:pPr lvl="1"/>
            <a:r>
              <a:rPr lang="en-US" sz="1800" dirty="0"/>
              <a:t>Reason with the distributions on </a:t>
            </a:r>
            <a:r>
              <a:rPr lang="en-US" sz="1800" i="1" dirty="0"/>
              <a:t>a</a:t>
            </a:r>
          </a:p>
          <a:p>
            <a:pPr lvl="1"/>
            <a:r>
              <a:rPr lang="en-US" sz="1800" dirty="0"/>
              <a:t>Say: the domain of </a:t>
            </a:r>
            <a:r>
              <a:rPr lang="en-US" sz="1800" i="1" dirty="0"/>
              <a:t>a: V(A, R) =</a:t>
            </a:r>
            <a:r>
              <a:rPr lang="en-US" sz="1800" dirty="0"/>
              <a:t> 100 (the number of distinct values </a:t>
            </a:r>
            <a:r>
              <a:rPr lang="en-US" sz="1800" i="1" dirty="0"/>
              <a:t>a </a:t>
            </a:r>
            <a:r>
              <a:rPr lang="en-US" sz="1800" dirty="0"/>
              <a:t>can take)</a:t>
            </a:r>
          </a:p>
          <a:p>
            <a:pPr lvl="1"/>
            <a:r>
              <a:rPr lang="en-US" sz="1800" dirty="0"/>
              <a:t>THEN, </a:t>
            </a:r>
            <a:r>
              <a:rPr lang="en-US" sz="1800" i="1" dirty="0">
                <a:solidFill>
                  <a:srgbClr val="FF0000"/>
                </a:solidFill>
              </a:rPr>
              <a:t>assuming uniformity</a:t>
            </a:r>
            <a:endParaRPr lang="en-US" sz="1800" dirty="0">
              <a:solidFill>
                <a:srgbClr val="FF0000"/>
              </a:solidFill>
            </a:endParaRPr>
          </a:p>
          <a:p>
            <a:pPr lvl="2"/>
            <a:r>
              <a:rPr lang="en-US" sz="1800" dirty="0"/>
              <a:t>For each value of </a:t>
            </a:r>
            <a:r>
              <a:rPr lang="en-US" sz="1800" i="1" dirty="0"/>
              <a:t>a</a:t>
            </a:r>
          </a:p>
          <a:p>
            <a:pPr lvl="3"/>
            <a:r>
              <a:rPr lang="en-US" sz="1800" dirty="0"/>
              <a:t>We have 10,000/100 = 100 </a:t>
            </a:r>
            <a:r>
              <a:rPr lang="en-US" sz="1800" dirty="0" err="1"/>
              <a:t>tuples</a:t>
            </a:r>
            <a:r>
              <a:rPr lang="en-US" sz="1800" dirty="0"/>
              <a:t> of R with that value of a</a:t>
            </a:r>
          </a:p>
          <a:p>
            <a:pPr lvl="3"/>
            <a:r>
              <a:rPr lang="en-US" sz="1800" dirty="0"/>
              <a:t>We have 5000/100 = 50 </a:t>
            </a:r>
            <a:r>
              <a:rPr lang="en-US" sz="1800" dirty="0" err="1"/>
              <a:t>tuples</a:t>
            </a:r>
            <a:r>
              <a:rPr lang="en-US" sz="1800" dirty="0"/>
              <a:t> of S with that value of a</a:t>
            </a:r>
          </a:p>
          <a:p>
            <a:pPr lvl="3"/>
            <a:r>
              <a:rPr lang="en-US" sz="1800" dirty="0"/>
              <a:t>All of these will join with each other, and produce 100 *50 = 5000</a:t>
            </a:r>
          </a:p>
          <a:p>
            <a:pPr lvl="2"/>
            <a:r>
              <a:rPr lang="en-US" sz="1800" dirty="0"/>
              <a:t>So total number of results in the join:</a:t>
            </a:r>
          </a:p>
          <a:p>
            <a:pPr lvl="3"/>
            <a:r>
              <a:rPr lang="en-US" sz="1800" dirty="0"/>
              <a:t>5000 * 100 = 500000</a:t>
            </a:r>
          </a:p>
          <a:p>
            <a:pPr lvl="1"/>
            <a:r>
              <a:rPr lang="en-US" sz="1800" dirty="0"/>
              <a:t>We can improve the accuracy if we know the distributions on </a:t>
            </a:r>
            <a:r>
              <a:rPr lang="en-US" sz="1800" i="1" dirty="0"/>
              <a:t>a </a:t>
            </a:r>
            <a:r>
              <a:rPr lang="en-US" sz="1800" dirty="0"/>
              <a:t>better</a:t>
            </a:r>
          </a:p>
          <a:p>
            <a:pPr lvl="2"/>
            <a:r>
              <a:rPr lang="en-US" sz="1800" dirty="0"/>
              <a:t>Say using a histogram</a:t>
            </a:r>
          </a:p>
          <a:p>
            <a:pPr lvl="1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276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7315200" imgH="1308100" progId="Equation.3">
                  <p:embed/>
                </p:oleObj>
              </mc:Choice>
              <mc:Fallback>
                <p:oleObj name="Microsoft Equation 3.0" r:id="rId3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8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Algorithms</a:t>
            </a:r>
          </a:p>
        </p:txBody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300" dirty="0"/>
              <a:t>Two types: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Exhaustive: That attempt to find the best plan</a:t>
            </a:r>
          </a:p>
          <a:p>
            <a:pPr lvl="1">
              <a:lnSpc>
                <a:spcPct val="110000"/>
              </a:lnSpc>
            </a:pPr>
            <a:r>
              <a:rPr lang="en-US" sz="2100" dirty="0" err="1"/>
              <a:t>Heuristical</a:t>
            </a:r>
            <a:r>
              <a:rPr lang="en-US" sz="2100" dirty="0"/>
              <a:t>: That are simpler, but are not guaranteed to find the optimal plan</a:t>
            </a:r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2100" dirty="0"/>
              <a:t>Consider a simple case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Join of the relations </a:t>
            </a:r>
            <a:r>
              <a:rPr lang="en-US" sz="1900" i="1" dirty="0"/>
              <a:t>R1, …, Rn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No selections, no projections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Still very large plan space</a:t>
            </a:r>
          </a:p>
        </p:txBody>
      </p:sp>
    </p:spTree>
    <p:extLst>
      <p:ext uri="{BB962C8B-B14F-4D97-AF65-F5344CB8AC3E}">
        <p14:creationId xmlns:p14="http://schemas.microsoft.com/office/powerpoint/2010/main" val="28616884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355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1: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Enumerate all equivalent expressions for the original query expression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Using the rules outlined earlier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Estimate cost for each and choose the lowest</a:t>
            </a:r>
          </a:p>
          <a:p>
            <a:pPr lvl="1">
              <a:lnSpc>
                <a:spcPct val="110000"/>
              </a:lnSpc>
            </a:pPr>
            <a:endParaRPr lang="en-US" sz="2200"/>
          </a:p>
          <a:p>
            <a:pPr>
              <a:lnSpc>
                <a:spcPct val="110000"/>
              </a:lnSpc>
            </a:pPr>
            <a:r>
              <a:rPr lang="en-US" sz="2600"/>
              <a:t>Too expensive !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Consider finding the best join-order for </a:t>
            </a:r>
            <a:r>
              <a:rPr lang="en-US" sz="2200" i="1"/>
              <a:t>r</a:t>
            </a:r>
            <a:r>
              <a:rPr lang="en-US" sz="2200" baseline="-25000"/>
              <a:t>1</a:t>
            </a:r>
            <a:r>
              <a:rPr lang="en-US" sz="2200"/>
              <a:t>    </a:t>
            </a:r>
            <a:r>
              <a:rPr lang="en-US" sz="2200" i="1"/>
              <a:t>r</a:t>
            </a:r>
            <a:r>
              <a:rPr lang="en-US" sz="2200" baseline="-25000"/>
              <a:t>2      </a:t>
            </a:r>
            <a:r>
              <a:rPr lang="en-US" sz="2200"/>
              <a:t>. . . </a:t>
            </a:r>
            <a:r>
              <a:rPr lang="en-US" sz="2200" i="1"/>
              <a:t>r</a:t>
            </a:r>
            <a:r>
              <a:rPr lang="en-US" sz="2200" i="1" baseline="-25000"/>
              <a:t>n</a:t>
            </a:r>
            <a:r>
              <a:rPr lang="en-US" sz="2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There are (2(</a:t>
            </a:r>
            <a:r>
              <a:rPr lang="en-US" sz="2200" i="1"/>
              <a:t>n</a:t>
            </a:r>
            <a:r>
              <a:rPr lang="en-US" sz="2200"/>
              <a:t> – 1))!/(</a:t>
            </a:r>
            <a:r>
              <a:rPr lang="en-US" sz="2200" i="1"/>
              <a:t>n</a:t>
            </a:r>
            <a:r>
              <a:rPr lang="en-US" sz="2200"/>
              <a:t> – 1)! different join orders for above expression.  With </a:t>
            </a:r>
            <a:r>
              <a:rPr lang="en-US" sz="2200" i="1"/>
              <a:t>n</a:t>
            </a:r>
            <a:r>
              <a:rPr lang="en-US" sz="2200"/>
              <a:t> = 7, the number is 665280, with </a:t>
            </a:r>
            <a:r>
              <a:rPr lang="en-US" sz="2200" i="1"/>
              <a:t>n = </a:t>
            </a:r>
            <a:r>
              <a:rPr lang="en-US" sz="2200"/>
              <a:t>10, the</a:t>
            </a:r>
            <a:r>
              <a:rPr lang="en-US" sz="2200" i="1"/>
              <a:t> </a:t>
            </a:r>
            <a:r>
              <a:rPr lang="en-US" sz="2200"/>
              <a:t>number is greater than 176 billion!</a:t>
            </a:r>
          </a:p>
          <a:p>
            <a:pPr lvl="1">
              <a:lnSpc>
                <a:spcPct val="110000"/>
              </a:lnSpc>
            </a:pPr>
            <a:endParaRPr lang="en-US" sz="2200"/>
          </a:p>
        </p:txBody>
      </p:sp>
      <p:sp>
        <p:nvSpPr>
          <p:cNvPr id="1534980" name="AutoShape 4"/>
          <p:cNvSpPr>
            <a:spLocks noChangeArrowheads="1"/>
          </p:cNvSpPr>
          <p:nvPr/>
        </p:nvSpPr>
        <p:spPr bwMode="auto">
          <a:xfrm rot="5400000">
            <a:off x="6332537" y="482441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4981" name="AutoShape 5"/>
          <p:cNvSpPr>
            <a:spLocks noChangeArrowheads="1"/>
          </p:cNvSpPr>
          <p:nvPr/>
        </p:nvSpPr>
        <p:spPr bwMode="auto">
          <a:xfrm rot="5400000">
            <a:off x="6819901" y="48291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7828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847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2: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Dynamic programming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There is too much commonality between the plans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Also, costs are additive</a:t>
            </a:r>
          </a:p>
          <a:p>
            <a:pPr lvl="3">
              <a:lnSpc>
                <a:spcPct val="110000"/>
              </a:lnSpc>
            </a:pPr>
            <a:r>
              <a:rPr lang="en-US" sz="1800"/>
              <a:t>Caveat: Sort orders (also called “interesting orders”)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Reduces the cost down to O(n3^n) or O(n2^n) in most cases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Interesting orders increase this a little bit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Considered acceptable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Typically n &lt; 10.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Switch to heuristic if not acceptable</a:t>
            </a:r>
          </a:p>
          <a:p>
            <a:pPr lvl="1">
              <a:lnSpc>
                <a:spcPct val="11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228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Optimization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96275" cy="4775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/>
              <a:t>Dynamic programming is expensive</a:t>
            </a:r>
          </a:p>
          <a:p>
            <a:pPr>
              <a:lnSpc>
                <a:spcPct val="120000"/>
              </a:lnSpc>
            </a:pPr>
            <a:r>
              <a:rPr lang="en-US" sz="2200"/>
              <a:t>Use </a:t>
            </a:r>
            <a:r>
              <a:rPr lang="en-US" sz="2200" i="1"/>
              <a:t>heuristics </a:t>
            </a:r>
            <a:r>
              <a:rPr lang="en-US" sz="2200"/>
              <a:t>to reduce the number of choices </a:t>
            </a:r>
          </a:p>
          <a:p>
            <a:pPr>
              <a:lnSpc>
                <a:spcPct val="120000"/>
              </a:lnSpc>
            </a:pPr>
            <a:r>
              <a:rPr lang="en-US" sz="2200"/>
              <a:t>Typically rule-based: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selection early (reduces the number of tuples)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projection early (reduces the number of attributes)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most restrictive selection and join operations before other similar operations.</a:t>
            </a:r>
          </a:p>
          <a:p>
            <a:pPr>
              <a:lnSpc>
                <a:spcPct val="120000"/>
              </a:lnSpc>
            </a:pPr>
            <a:r>
              <a:rPr lang="en-US" sz="2200"/>
              <a:t>Some systems use only heuristics, others combine heuristics with partial cost-based optimization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3048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86338"/>
          </a:xfrm>
        </p:spPr>
        <p:txBody>
          <a:bodyPr/>
          <a:lstStyle/>
          <a:p>
            <a:r>
              <a:rPr lang="en-US" sz="2800" dirty="0"/>
              <a:t>Integral component of query processing</a:t>
            </a:r>
          </a:p>
          <a:p>
            <a:pPr lvl="1"/>
            <a:r>
              <a:rPr lang="en-US" sz="2400" dirty="0"/>
              <a:t>Why ?</a:t>
            </a:r>
          </a:p>
          <a:p>
            <a:r>
              <a:rPr lang="en-US" sz="2800" dirty="0"/>
              <a:t>One of the most complex pieces of code in a database system</a:t>
            </a:r>
          </a:p>
          <a:p>
            <a:r>
              <a:rPr lang="en-US" sz="2800" dirty="0"/>
              <a:t>Active area of research</a:t>
            </a:r>
          </a:p>
          <a:p>
            <a:pPr lvl="1"/>
            <a:r>
              <a:rPr lang="en-US" sz="2400" dirty="0"/>
              <a:t>E.g. MongoDB Query Optimization ?</a:t>
            </a:r>
          </a:p>
          <a:p>
            <a:pPr lvl="1"/>
            <a:r>
              <a:rPr lang="en-US" sz="2400" dirty="0"/>
              <a:t>What if you don’t know anything about the statistics</a:t>
            </a:r>
          </a:p>
          <a:p>
            <a:pPr lvl="1"/>
            <a:r>
              <a:rPr lang="en-US" sz="2400" dirty="0"/>
              <a:t>Better statistics</a:t>
            </a:r>
          </a:p>
          <a:p>
            <a:pPr lvl="1"/>
            <a:r>
              <a:rPr lang="en-US" sz="2400" dirty="0" err="1"/>
              <a:t>Etc</a:t>
            </a:r>
            <a:r>
              <a:rPr lang="en-US" sz="24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639119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Summary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i="1" u="sng" dirty="0"/>
              <a:t>Transaction</a:t>
            </a:r>
            <a:r>
              <a:rPr lang="en-US" sz="2400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A</a:t>
            </a:r>
            <a:r>
              <a:rPr lang="en-US" sz="2000" b="1" i="1" u="sng" dirty="0"/>
              <a:t>tomicity</a:t>
            </a:r>
            <a:r>
              <a:rPr lang="en-US" sz="2000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C</a:t>
            </a:r>
            <a:r>
              <a:rPr lang="en-US" sz="2000" b="1" i="1" u="sng" dirty="0"/>
              <a:t>onsistency</a:t>
            </a:r>
            <a:r>
              <a:rPr lang="en-US" sz="2000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I</a:t>
            </a:r>
            <a:r>
              <a:rPr lang="en-US" sz="2000" b="1" i="1" u="sng" dirty="0"/>
              <a:t>solation</a:t>
            </a:r>
            <a:r>
              <a:rPr lang="en-US" sz="2000" dirty="0"/>
              <a:t>: Concurrent transactions </a:t>
            </a:r>
            <a:r>
              <a:rPr lang="en-US" sz="2000" i="1" u="sng" dirty="0"/>
              <a:t>appear</a:t>
            </a:r>
            <a:r>
              <a:rPr lang="en-US" sz="2000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D</a:t>
            </a:r>
            <a:r>
              <a:rPr lang="en-US" sz="2000" b="1" i="1" u="sng" dirty="0"/>
              <a:t>urability</a:t>
            </a:r>
            <a:r>
              <a:rPr lang="en-US" sz="2000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Rest: DBMS guarantees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3733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Essentially flash that emulates hard disk interfaces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8C795A-67DF-5A4C-A07A-EDCE3952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399"/>
            <a:ext cx="6858000" cy="3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838C4-AC24-6943-9AF8-83BDF95061D6}"/>
              </a:ext>
            </a:extLst>
          </p:cNvPr>
          <p:cNvSpPr/>
          <p:nvPr/>
        </p:nvSpPr>
        <p:spPr>
          <a:xfrm>
            <a:off x="4264269" y="62998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blogs.umass.edu</a:t>
            </a:r>
            <a:r>
              <a:rPr lang="en-US" sz="1200" dirty="0"/>
              <a:t>/</a:t>
            </a:r>
            <a:r>
              <a:rPr lang="en-US" sz="1200" dirty="0" err="1"/>
              <a:t>Techbytes</a:t>
            </a:r>
            <a:r>
              <a:rPr lang="en-US" sz="1200" dirty="0"/>
              <a:t>/2018/02/23/types-of-</a:t>
            </a:r>
            <a:r>
              <a:rPr lang="en-US" sz="1200" dirty="0" err="1"/>
              <a:t>ssds</a:t>
            </a:r>
            <a:r>
              <a:rPr lang="en-US" sz="1200" dirty="0"/>
              <a:t>-and-which-ones-to-buy/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728" y="197892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where (</a:t>
            </a:r>
            <a:r>
              <a:rPr lang="en-US" sz="1600" dirty="0" err="1">
                <a:latin typeface="Calibri" charset="0"/>
              </a:rPr>
              <a:t>course_info</a:t>
            </a:r>
            <a:r>
              <a:rPr lang="en-US" sz="16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insert new student into takes for that course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2DD6DCF-DD73-8E5C-3D45-2B645C885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04" y="3778248"/>
            <a:ext cx="5720137" cy="113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(Add a new section for a course for a given room and instructor)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if no section currently in that room: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insert a tuple into “sections” with that room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insert a tuple into “teaches”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(Switch the advisor for a student)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old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new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(Modify prerequisites)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(CMSC422, CMSC351)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(Remove a section)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takes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teaches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update instructor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37A6-A293-3EB3-B831-7FF0FA73F5F3}"/>
              </a:ext>
            </a:extLst>
          </p:cNvPr>
          <p:cNvSpPr txBox="1"/>
          <p:nvPr/>
        </p:nvSpPr>
        <p:spPr>
          <a:xfrm>
            <a:off x="153249" y="1186274"/>
            <a:ext cx="268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into students values (…)</a:t>
            </a:r>
          </a:p>
        </p:txBody>
      </p:sp>
    </p:spTree>
    <p:extLst>
      <p:ext uri="{BB962C8B-B14F-4D97-AF65-F5344CB8AC3E}">
        <p14:creationId xmlns:p14="http://schemas.microsoft.com/office/powerpoint/2010/main" val="18909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75" grpId="0" uiExpand="1" build="p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1074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where (</a:t>
            </a:r>
            <a:r>
              <a:rPr lang="en-US" sz="1400" dirty="0" err="1">
                <a:latin typeface="Calibri" charset="0"/>
              </a:rPr>
              <a:t>course_info</a:t>
            </a:r>
            <a:r>
              <a:rPr lang="en-US" sz="14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insert student A into takes for that course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0030B4A-0D9C-4D8C-BB52-E7436D4B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4600"/>
            <a:ext cx="5262937" cy="138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enrolled = select count(*) 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            from takes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            where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course_info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) = (CMSC 424, 201, Fall 2022)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if enrolled &lt; capacity for the room: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insert student B into takes for that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A53ED-5BFD-6254-E306-76E1E7ECCB3C}"/>
              </a:ext>
            </a:extLst>
          </p:cNvPr>
          <p:cNvSpPr txBox="1"/>
          <p:nvPr/>
        </p:nvSpPr>
        <p:spPr>
          <a:xfrm>
            <a:off x="314765" y="4495800"/>
            <a:ext cx="854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two different students tried to enroll at the same time?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EF309-3257-64FC-81FC-02364617D5AE}"/>
              </a:ext>
            </a:extLst>
          </p:cNvPr>
          <p:cNvSpPr txBox="1"/>
          <p:nvPr/>
        </p:nvSpPr>
        <p:spPr>
          <a:xfrm>
            <a:off x="4444253" y="5638432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baseline="0" dirty="0">
                <a:solidFill>
                  <a:srgbClr val="FF0000"/>
                </a:solidFill>
              </a:rPr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5488668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(Switch the advisor for a student)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old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new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(Modify prerequisites)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(CMSC422, CMSC351)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(Remove a section)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takes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teaches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update instructor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B300A-00A3-FEE8-56F5-A5183DF34FC6}"/>
              </a:ext>
            </a:extLst>
          </p:cNvPr>
          <p:cNvSpPr txBox="1"/>
          <p:nvPr/>
        </p:nvSpPr>
        <p:spPr>
          <a:xfrm>
            <a:off x="0" y="2364285"/>
            <a:ext cx="4854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only part of the transaction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was completed?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F5D77-EC65-A410-17D3-6E86D5D1BC7C}"/>
              </a:ext>
            </a:extLst>
          </p:cNvPr>
          <p:cNvCxnSpPr/>
          <p:nvPr/>
        </p:nvCxnSpPr>
        <p:spPr>
          <a:xfrm flipV="1">
            <a:off x="5029200" y="1753069"/>
            <a:ext cx="914400" cy="837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2E4A2-7302-E6FB-A687-94943FA4DF8D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1143000" cy="361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3A890-1058-246D-7C67-5F1A6AE2C095}"/>
              </a:ext>
            </a:extLst>
          </p:cNvPr>
          <p:cNvCxnSpPr>
            <a:cxnSpLocks/>
          </p:cNvCxnSpPr>
          <p:nvPr/>
        </p:nvCxnSpPr>
        <p:spPr>
          <a:xfrm>
            <a:off x="4661899" y="3524280"/>
            <a:ext cx="824501" cy="150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4FEE7-475F-04D9-1DEE-7F77E7DC5A38}"/>
              </a:ext>
            </a:extLst>
          </p:cNvPr>
          <p:cNvCxnSpPr>
            <a:cxnSpLocks/>
          </p:cNvCxnSpPr>
          <p:nvPr/>
        </p:nvCxnSpPr>
        <p:spPr>
          <a:xfrm flipH="1">
            <a:off x="2286000" y="3641907"/>
            <a:ext cx="2027609" cy="149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AC8DEB-065A-4D2F-AE72-F035CA85ED5F}"/>
              </a:ext>
            </a:extLst>
          </p:cNvPr>
          <p:cNvSpPr txBox="1"/>
          <p:nvPr/>
        </p:nvSpPr>
        <p:spPr>
          <a:xfrm>
            <a:off x="6172127" y="604708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baseline="0" dirty="0">
                <a:solidFill>
                  <a:srgbClr val="FF0000"/>
                </a:solidFill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2304310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Locking</a:t>
            </a:r>
          </a:p>
        </p:txBody>
      </p:sp>
    </p:spTree>
    <p:extLst>
      <p:ext uri="{BB962C8B-B14F-4D97-AF65-F5344CB8AC3E}">
        <p14:creationId xmlns:p14="http://schemas.microsoft.com/office/powerpoint/2010/main" val="8547647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15.1.1-15.1.4, 15.2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Using locking to guarantee concurrency</a:t>
            </a:r>
          </a:p>
          <a:p>
            <a:pPr lvl="1"/>
            <a:r>
              <a:rPr lang="en-US" sz="2400" dirty="0">
                <a:latin typeface="Calibri" charset="0"/>
              </a:rPr>
              <a:t>2-Phase Locking (2PL)</a:t>
            </a:r>
          </a:p>
          <a:p>
            <a:pPr lvl="1"/>
            <a:r>
              <a:rPr lang="en-US" sz="2400" dirty="0">
                <a:latin typeface="Calibri" charset="0"/>
              </a:rPr>
              <a:t>Implementation of locking</a:t>
            </a:r>
          </a:p>
          <a:p>
            <a:pPr lvl="1"/>
            <a:r>
              <a:rPr lang="en-US" sz="2400" dirty="0">
                <a:latin typeface="Calibri" charset="0"/>
              </a:rPr>
              <a:t>Deadlocks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Locking - 1</a:t>
            </a:r>
          </a:p>
        </p:txBody>
      </p:sp>
    </p:spTree>
    <p:extLst>
      <p:ext uri="{BB962C8B-B14F-4D97-AF65-F5344CB8AC3E}">
        <p14:creationId xmlns:p14="http://schemas.microsoft.com/office/powerpoint/2010/main" val="29841725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534987" y="904648"/>
            <a:ext cx="8328025" cy="4876800"/>
          </a:xfrm>
        </p:spPr>
        <p:txBody>
          <a:bodyPr/>
          <a:lstStyle/>
          <a:p>
            <a:r>
              <a:rPr lang="en-US" dirty="0"/>
              <a:t>A transaction </a:t>
            </a:r>
            <a:r>
              <a:rPr lang="en-US" i="1" dirty="0"/>
              <a:t>must</a:t>
            </a:r>
            <a:r>
              <a:rPr lang="en-US" dirty="0"/>
              <a:t> get a </a:t>
            </a:r>
            <a:r>
              <a:rPr lang="en-US" i="1" dirty="0"/>
              <a:t>lock </a:t>
            </a:r>
            <a:r>
              <a:rPr lang="en-US" dirty="0"/>
              <a:t>before operating on the data</a:t>
            </a:r>
          </a:p>
          <a:p>
            <a:pPr>
              <a:lnSpc>
                <a:spcPct val="130000"/>
              </a:lnSpc>
            </a:pPr>
            <a:r>
              <a:rPr lang="en-US" dirty="0"/>
              <a:t>Two types of locks:</a:t>
            </a:r>
          </a:p>
          <a:p>
            <a:pPr lvl="1"/>
            <a:r>
              <a:rPr lang="en-US" i="1" dirty="0"/>
              <a:t>Shared</a:t>
            </a:r>
            <a:r>
              <a:rPr lang="en-US" dirty="0"/>
              <a:t> (S) locks (also called </a:t>
            </a:r>
            <a:r>
              <a:rPr lang="en-US" i="1" dirty="0"/>
              <a:t>read locks)</a:t>
            </a:r>
          </a:p>
          <a:p>
            <a:pPr lvl="2"/>
            <a:r>
              <a:rPr lang="en-US" dirty="0"/>
              <a:t>Obtained if we want to only read an item – </a:t>
            </a:r>
            <a:r>
              <a:rPr lang="en-US" dirty="0">
                <a:solidFill>
                  <a:schemeClr val="tx2"/>
                </a:solidFill>
              </a:rPr>
              <a:t>lock-S() </a:t>
            </a:r>
            <a:r>
              <a:rPr lang="en-US" dirty="0"/>
              <a:t>instruction</a:t>
            </a:r>
          </a:p>
          <a:p>
            <a:pPr lvl="1"/>
            <a:r>
              <a:rPr lang="en-US" i="1" dirty="0"/>
              <a:t>Exclusive</a:t>
            </a:r>
            <a:r>
              <a:rPr lang="en-US" dirty="0"/>
              <a:t> (X) locks (also called </a:t>
            </a:r>
            <a:r>
              <a:rPr lang="en-US" i="1" dirty="0"/>
              <a:t>write locks)</a:t>
            </a:r>
          </a:p>
          <a:p>
            <a:pPr lvl="2"/>
            <a:r>
              <a:rPr lang="en-US" dirty="0"/>
              <a:t>Obtained for updating a data item – </a:t>
            </a:r>
            <a:r>
              <a:rPr lang="en-US" dirty="0">
                <a:solidFill>
                  <a:schemeClr val="tx2"/>
                </a:solidFill>
              </a:rPr>
              <a:t>lock-X() </a:t>
            </a:r>
            <a:r>
              <a:rPr lang="en-US" dirty="0"/>
              <a:t>instruction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5236C090-5867-B845-9A61-39D50B7F8EA0}"/>
              </a:ext>
            </a:extLst>
          </p:cNvPr>
          <p:cNvGrpSpPr>
            <a:grpSpLocks/>
          </p:cNvGrpSpPr>
          <p:nvPr/>
        </p:nvGrpSpPr>
        <p:grpSpPr bwMode="auto">
          <a:xfrm>
            <a:off x="134940" y="3774282"/>
            <a:ext cx="3405187" cy="2238375"/>
            <a:chOff x="1662" y="1720"/>
            <a:chExt cx="2145" cy="1410"/>
          </a:xfrm>
        </p:grpSpPr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9A339C73-F839-7E41-A8FD-319CA3879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81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648A725D-D367-D247-B39E-D88F631B3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93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display(A+B)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6AF9B0-8844-FE48-840B-5508A50B2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C58F0951-D995-E242-BD92-89C47896D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T2</a:t>
              </a: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E83A672B-8B6E-224B-9F54-37F09B3E941C}"/>
              </a:ext>
            </a:extLst>
          </p:cNvPr>
          <p:cNvGrpSpPr>
            <a:grpSpLocks/>
          </p:cNvGrpSpPr>
          <p:nvPr/>
        </p:nvGrpSpPr>
        <p:grpSpPr bwMode="auto">
          <a:xfrm>
            <a:off x="5603874" y="3565865"/>
            <a:ext cx="3275012" cy="3114675"/>
            <a:chOff x="1662" y="1720"/>
            <a:chExt cx="2063" cy="1962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16AFD387-D5EB-D54F-90B6-B36609FE2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730" cy="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95179F3E-E07C-E84D-8FE8-A017E1939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851" cy="1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lock-S(A)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lock-S(B)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display(A+B)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49A02B4-F6C1-7743-B075-F8DA92E42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5F0EA64A-BD62-D048-BD29-57A0B8E6C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T2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C279AD70-9979-8144-A8B4-9BA5BBC6BCF8}"/>
              </a:ext>
            </a:extLst>
          </p:cNvPr>
          <p:cNvSpPr/>
          <p:nvPr/>
        </p:nvSpPr>
        <p:spPr bwMode="auto">
          <a:xfrm>
            <a:off x="4136571" y="4723663"/>
            <a:ext cx="905328" cy="2725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62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Still support the same “block-oriented” interface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 reads/writes happen in units of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No seeks </a:t>
            </a:r>
            <a:r>
              <a:rPr lang="en-US" sz="2400" dirty="0">
                <a:sym typeface="Wingdings"/>
              </a:rPr>
              <a:t> Much better random reads performance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Writes are more complicated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Must write an entire block at a time, after first “erasing” it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Limit on how many times you can erase a block</a:t>
            </a:r>
            <a:endParaRPr lang="en-US" sz="1800" dirty="0">
              <a:sym typeface="Wingdings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Wear leveling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Distributes writes across the SSD for uniform wearing out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Flash Translation Layer (FTL) takes care of these issues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About a factor of 5-10 more expensive right now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64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71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/>
              <a:t>Lock requests are made to the </a:t>
            </a:r>
            <a:r>
              <a:rPr lang="en-US" i="1"/>
              <a:t>concurrency control manager</a:t>
            </a:r>
          </a:p>
          <a:p>
            <a:pPr lvl="1">
              <a:lnSpc>
                <a:spcPct val="140000"/>
              </a:lnSpc>
            </a:pPr>
            <a:r>
              <a:rPr lang="en-US"/>
              <a:t>It decides whether to </a:t>
            </a:r>
            <a:r>
              <a:rPr lang="en-US" i="1"/>
              <a:t>grant </a:t>
            </a:r>
            <a:r>
              <a:rPr lang="en-US"/>
              <a:t>a lock request</a:t>
            </a:r>
          </a:p>
          <a:p>
            <a:pPr>
              <a:lnSpc>
                <a:spcPct val="140000"/>
              </a:lnSpc>
            </a:pPr>
            <a:r>
              <a:rPr lang="en-US"/>
              <a:t>T1 asks for a lock on data item A, and T2 currently has a lock on it ?</a:t>
            </a:r>
          </a:p>
          <a:p>
            <a:pPr lvl="1"/>
            <a:r>
              <a:rPr lang="en-US"/>
              <a:t>Depends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If </a:t>
            </a:r>
            <a:r>
              <a:rPr lang="en-US" i="1"/>
              <a:t>compatible, </a:t>
            </a:r>
            <a:r>
              <a:rPr lang="en-US"/>
              <a:t>grant the lock, otherwise T1 waits in a </a:t>
            </a:r>
            <a:r>
              <a:rPr lang="en-US" i="1"/>
              <a:t>queue.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677892" name="Group 4"/>
          <p:cNvGraphicFramePr>
            <a:graphicFrameLocks noGrp="1"/>
          </p:cNvGraphicFramePr>
          <p:nvPr/>
        </p:nvGraphicFramePr>
        <p:xfrm>
          <a:off x="1784350" y="3355975"/>
          <a:ext cx="6342063" cy="1684339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 lock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 lock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Should allow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r>
              <a:rPr lang="en-US"/>
              <a:t>How do we actually use this to guarantee serializability/recoverability ?</a:t>
            </a:r>
          </a:p>
          <a:p>
            <a:pPr lvl="1"/>
            <a:r>
              <a:rPr lang="en-US"/>
              <a:t>Not enough just to take locks when you need to read/write something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390650" y="1947863"/>
            <a:ext cx="1658938" cy="4606925"/>
            <a:chOff x="876" y="1227"/>
            <a:chExt cx="1045" cy="2902"/>
          </a:xfrm>
        </p:grpSpPr>
        <p:sp>
          <p:nvSpPr>
            <p:cNvPr id="678939" name="Text Box 27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8941" name="Text Box 29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11425" y="3521076"/>
            <a:ext cx="4419601" cy="1477963"/>
            <a:chOff x="1582" y="2218"/>
            <a:chExt cx="2784" cy="931"/>
          </a:xfrm>
        </p:grpSpPr>
        <p:sp>
          <p:nvSpPr>
            <p:cNvPr id="678944" name="Line 32"/>
            <p:cNvSpPr>
              <a:spLocks noChangeShapeType="1"/>
            </p:cNvSpPr>
            <p:nvPr/>
          </p:nvSpPr>
          <p:spPr bwMode="auto">
            <a:xfrm flipH="1">
              <a:off x="1582" y="2579"/>
              <a:ext cx="1289" cy="27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8945" name="Text Box 33"/>
            <p:cNvSpPr txBox="1">
              <a:spLocks noChangeArrowheads="1"/>
            </p:cNvSpPr>
            <p:nvPr/>
          </p:nvSpPr>
          <p:spPr bwMode="auto">
            <a:xfrm>
              <a:off x="2941" y="2218"/>
              <a:ext cx="1425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lock-X(A), 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TMP = (A + B) * 0.1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= A - TMP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= B + TMP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unlock(A), unlock(B)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47393C-6FEA-904F-86D4-477A5C9E877C}"/>
              </a:ext>
            </a:extLst>
          </p:cNvPr>
          <p:cNvSpPr txBox="1"/>
          <p:nvPr/>
        </p:nvSpPr>
        <p:spPr>
          <a:xfrm>
            <a:off x="5257800" y="5867400"/>
            <a:ext cx="23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SERIALIZABLE</a:t>
            </a:r>
          </a:p>
        </p:txBody>
      </p:sp>
    </p:spTree>
    <p:extLst>
      <p:ext uri="{BB962C8B-B14F-4D97-AF65-F5344CB8AC3E}">
        <p14:creationId xmlns:p14="http://schemas.microsoft.com/office/powerpoint/2010/main" val="34211532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2-Phase Locking Protocol (2PL)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4522788" cy="4876800"/>
          </a:xfrm>
        </p:spPr>
        <p:txBody>
          <a:bodyPr/>
          <a:lstStyle/>
          <a:p>
            <a:r>
              <a:rPr lang="en-US" dirty="0"/>
              <a:t>Phase 1: Growing phase</a:t>
            </a:r>
          </a:p>
          <a:p>
            <a:pPr lvl="1"/>
            <a:r>
              <a:rPr lang="en-US" dirty="0"/>
              <a:t>Transaction may obtain locks</a:t>
            </a:r>
          </a:p>
          <a:p>
            <a:pPr lvl="1"/>
            <a:r>
              <a:rPr lang="en-US" dirty="0"/>
              <a:t>But may not release them</a:t>
            </a:r>
          </a:p>
          <a:p>
            <a:r>
              <a:rPr lang="en-US" dirty="0"/>
              <a:t>Phase 2: Shrinking phase</a:t>
            </a:r>
          </a:p>
          <a:p>
            <a:pPr lvl="1"/>
            <a:r>
              <a:rPr lang="en-US" dirty="0"/>
              <a:t>Transaction may only release locks</a:t>
            </a:r>
          </a:p>
          <a:p>
            <a:pPr lvl="1"/>
            <a:endParaRPr lang="en-US" dirty="0"/>
          </a:p>
          <a:p>
            <a:r>
              <a:rPr lang="en-US" dirty="0"/>
              <a:t>Can be shown that this achieves </a:t>
            </a:r>
            <a:r>
              <a:rPr lang="en-US" i="1" dirty="0"/>
              <a:t>serializability</a:t>
            </a:r>
          </a:p>
          <a:p>
            <a:pPr lvl="1"/>
            <a:r>
              <a:rPr lang="en-US" i="1" u="sng" dirty="0"/>
              <a:t>lock-point</a:t>
            </a:r>
            <a:r>
              <a:rPr lang="en-US" dirty="0"/>
              <a:t>: the time at which a transaction acquired last lock</a:t>
            </a:r>
          </a:p>
          <a:p>
            <a:pPr lvl="1"/>
            <a:r>
              <a:rPr lang="en-US" dirty="0"/>
              <a:t>if </a:t>
            </a:r>
            <a:r>
              <a:rPr lang="en-US" i="1" u="sng" dirty="0"/>
              <a:t>lock-point</a:t>
            </a:r>
            <a:r>
              <a:rPr lang="en-US" dirty="0"/>
              <a:t>(T1) &lt; </a:t>
            </a:r>
            <a:r>
              <a:rPr lang="en-US" i="1" u="sng" dirty="0"/>
              <a:t>lock-point</a:t>
            </a:r>
            <a:r>
              <a:rPr lang="en-US" dirty="0"/>
              <a:t>(T2), there is no way for T1 to read any update of T2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948363" y="1470025"/>
            <a:ext cx="1658937" cy="4606925"/>
            <a:chOff x="876" y="1227"/>
            <a:chExt cx="1045" cy="2902"/>
          </a:xfrm>
        </p:grpSpPr>
        <p:sp>
          <p:nvSpPr>
            <p:cNvPr id="679947" name="Text Box 11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9948" name="Text Box 12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</p:grpSp>
      <p:sp>
        <p:nvSpPr>
          <p:cNvPr id="679949" name="Oval 13"/>
          <p:cNvSpPr>
            <a:spLocks noChangeArrowheads="1"/>
          </p:cNvSpPr>
          <p:nvPr/>
        </p:nvSpPr>
        <p:spPr bwMode="auto">
          <a:xfrm>
            <a:off x="4948238" y="3352800"/>
            <a:ext cx="3497262" cy="1319213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6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82613" y="0"/>
            <a:ext cx="8077200" cy="609600"/>
          </a:xfrm>
        </p:spPr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>
          <a:xfrm>
            <a:off x="584200" y="628650"/>
            <a:ext cx="7848600" cy="466725"/>
          </a:xfrm>
        </p:spPr>
        <p:txBody>
          <a:bodyPr/>
          <a:lstStyle/>
          <a:p>
            <a:r>
              <a:rPr lang="en-US"/>
              <a:t>Example: T1 in 2PL</a:t>
            </a:r>
          </a:p>
        </p:txBody>
      </p:sp>
      <p:graphicFrame>
        <p:nvGraphicFramePr>
          <p:cNvPr id="554005" name="Group 21"/>
          <p:cNvGraphicFramePr>
            <a:graphicFrameLocks noGrp="1"/>
          </p:cNvGraphicFramePr>
          <p:nvPr/>
        </p:nvGraphicFramePr>
        <p:xfrm>
          <a:off x="4371975" y="1154113"/>
          <a:ext cx="1987550" cy="4489768"/>
        </p:xfrm>
        <a:graphic>
          <a:graphicData uri="http://schemas.openxmlformats.org/drawingml/2006/table">
            <a:tbl>
              <a:tblPr/>
              <a:tblGrid>
                <a:gridCol w="19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A  A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sym typeface="Wingdings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unlock(A)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4006" name="Object 22"/>
          <p:cNvGraphicFramePr>
            <a:graphicFrameLocks/>
          </p:cNvGraphicFramePr>
          <p:nvPr/>
        </p:nvGraphicFramePr>
        <p:xfrm>
          <a:off x="3524250" y="1612900"/>
          <a:ext cx="798513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76800" imgH="6908800" progId="Equation.3">
                  <p:embed/>
                </p:oleObj>
              </mc:Choice>
              <mc:Fallback>
                <p:oleObj name="Equation" r:id="rId3" imgW="4876800" imgH="6908800" progId="Equation.3">
                  <p:embed/>
                  <p:pic>
                    <p:nvPicPr>
                      <p:cNvPr id="554006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1612900"/>
                        <a:ext cx="798513" cy="301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1666875" y="2684463"/>
            <a:ext cx="1719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Growing phase</a:t>
            </a:r>
          </a:p>
        </p:txBody>
      </p:sp>
      <p:graphicFrame>
        <p:nvGraphicFramePr>
          <p:cNvPr id="554008" name="Object 24"/>
          <p:cNvGraphicFramePr>
            <a:graphicFrameLocks/>
          </p:cNvGraphicFramePr>
          <p:nvPr/>
        </p:nvGraphicFramePr>
        <p:xfrm>
          <a:off x="3829050" y="4762500"/>
          <a:ext cx="58896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76800" imgH="6908800" progId="Equation.3">
                  <p:embed/>
                </p:oleObj>
              </mc:Choice>
              <mc:Fallback>
                <p:oleObj name="Equation" r:id="rId5" imgW="4876800" imgH="6908800" progId="Equation.3">
                  <p:embed/>
                  <p:pic>
                    <p:nvPicPr>
                      <p:cNvPr id="554008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4762500"/>
                        <a:ext cx="588963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760538" y="5103813"/>
            <a:ext cx="182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Shrinking phase</a:t>
            </a:r>
          </a:p>
        </p:txBody>
      </p:sp>
    </p:spTree>
    <p:extLst>
      <p:ext uri="{BB962C8B-B14F-4D97-AF65-F5344CB8AC3E}">
        <p14:creationId xmlns:p14="http://schemas.microsoft.com/office/powerpoint/2010/main" val="28891419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 dirty="0"/>
              <a:t>Guarantees </a:t>
            </a:r>
            <a:r>
              <a:rPr lang="en-US" i="1" dirty="0"/>
              <a:t>serializability</a:t>
            </a:r>
            <a:r>
              <a:rPr lang="en-US" dirty="0"/>
              <a:t>, but not “cascade-less recoverability”</a:t>
            </a:r>
          </a:p>
        </p:txBody>
      </p:sp>
      <p:graphicFrame>
        <p:nvGraphicFramePr>
          <p:cNvPr id="680979" name="Group 19"/>
          <p:cNvGraphicFramePr>
            <a:graphicFrameLocks noGrp="1"/>
          </p:cNvGraphicFramePr>
          <p:nvPr/>
        </p:nvGraphicFramePr>
        <p:xfrm>
          <a:off x="1449388" y="2124075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867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 dirty="0"/>
              <a:t>Guarantees </a:t>
            </a:r>
            <a:r>
              <a:rPr lang="en-US" i="1" dirty="0"/>
              <a:t>serializability</a:t>
            </a:r>
            <a:r>
              <a:rPr lang="en-US" dirty="0"/>
              <a:t>, but not “cascade-less recoverability”</a:t>
            </a:r>
          </a:p>
          <a:p>
            <a:endParaRPr lang="en-US" dirty="0"/>
          </a:p>
          <a:p>
            <a:r>
              <a:rPr lang="en-US" dirty="0"/>
              <a:t>Guaranteeing just recoverability:</a:t>
            </a:r>
          </a:p>
          <a:p>
            <a:pPr lvl="1"/>
            <a:r>
              <a:rPr lang="en-US" dirty="0"/>
              <a:t>If T2 reads a dirty data of T1 (</a:t>
            </a:r>
            <a:r>
              <a:rPr lang="en-US" dirty="0" err="1"/>
              <a:t>ie</a:t>
            </a:r>
            <a:r>
              <a:rPr lang="en-US" dirty="0"/>
              <a:t>, T1 has not committed), then T2 can’t commit unless T1 either commits or aborts</a:t>
            </a:r>
          </a:p>
          <a:p>
            <a:pPr lvl="1"/>
            <a:r>
              <a:rPr lang="en-US" dirty="0"/>
              <a:t>If T1 commits, T2 can proceed with committing</a:t>
            </a:r>
          </a:p>
          <a:p>
            <a:pPr lvl="1"/>
            <a:r>
              <a:rPr lang="en-US" dirty="0"/>
              <a:t>If T1 aborts, T2 must abort</a:t>
            </a:r>
          </a:p>
          <a:p>
            <a:pPr lvl="2"/>
            <a:r>
              <a:rPr lang="en-US" dirty="0"/>
              <a:t>So cascades still happen</a:t>
            </a:r>
          </a:p>
          <a:p>
            <a:pPr lvl="2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05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547874" name="Rectangle 34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 dirty="0"/>
              <a:t>Release </a:t>
            </a:r>
            <a:r>
              <a:rPr lang="en-US" i="1" dirty="0"/>
              <a:t>exclusive</a:t>
            </a:r>
            <a:r>
              <a:rPr lang="en-US" dirty="0"/>
              <a:t> locks only at the very end, just after commit or abort</a:t>
            </a:r>
          </a:p>
        </p:txBody>
      </p:sp>
      <p:sp>
        <p:nvSpPr>
          <p:cNvPr id="547872" name="Line 32"/>
          <p:cNvSpPr>
            <a:spLocks noChangeShapeType="1"/>
          </p:cNvSpPr>
          <p:nvPr/>
        </p:nvSpPr>
        <p:spPr bwMode="auto">
          <a:xfrm flipV="1">
            <a:off x="1146175" y="3749675"/>
            <a:ext cx="48577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7873" name="Text Box 33"/>
          <p:cNvSpPr txBox="1">
            <a:spLocks noChangeArrowheads="1"/>
          </p:cNvSpPr>
          <p:nvPr/>
        </p:nvSpPr>
        <p:spPr bwMode="auto">
          <a:xfrm>
            <a:off x="93663" y="4132263"/>
            <a:ext cx="11747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Strict 2PL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will not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allow that</a:t>
            </a:r>
          </a:p>
        </p:txBody>
      </p:sp>
      <p:graphicFrame>
        <p:nvGraphicFramePr>
          <p:cNvPr id="547876" name="Group 36"/>
          <p:cNvGraphicFramePr>
            <a:graphicFrameLocks noGrp="1"/>
          </p:cNvGraphicFramePr>
          <p:nvPr/>
        </p:nvGraphicFramePr>
        <p:xfrm>
          <a:off x="1449388" y="1966913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7890" name="Text Box 50"/>
          <p:cNvSpPr txBox="1">
            <a:spLocks noChangeArrowheads="1"/>
          </p:cNvSpPr>
          <p:nvPr/>
        </p:nvSpPr>
        <p:spPr bwMode="auto">
          <a:xfrm>
            <a:off x="1081088" y="6219825"/>
            <a:ext cx="64087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Works. Guarantees cascade-less and recoverable schedules.</a:t>
            </a:r>
          </a:p>
        </p:txBody>
      </p:sp>
    </p:spTree>
    <p:extLst>
      <p:ext uri="{BB962C8B-B14F-4D97-AF65-F5344CB8AC3E}">
        <p14:creationId xmlns:p14="http://schemas.microsoft.com/office/powerpoint/2010/main" val="20051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72" grpId="0" animBg="1"/>
      <p:bldP spid="547873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684037" name="Rectangle 5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 dirty="0"/>
              <a:t>Release </a:t>
            </a:r>
            <a:r>
              <a:rPr lang="en-US" i="1" dirty="0"/>
              <a:t>exclusive</a:t>
            </a:r>
            <a:r>
              <a:rPr lang="en-US" dirty="0"/>
              <a:t> locks only at the very end, just before commit or abort</a:t>
            </a:r>
          </a:p>
          <a:p>
            <a:pPr lvl="1"/>
            <a:r>
              <a:rPr lang="en-US" dirty="0"/>
              <a:t>Read locks are not important</a:t>
            </a:r>
          </a:p>
          <a:p>
            <a:pPr lvl="1"/>
            <a:endParaRPr lang="en-US" dirty="0"/>
          </a:p>
          <a:p>
            <a:r>
              <a:rPr lang="en-US" dirty="0"/>
              <a:t>Rigorous 2PL: Release both </a:t>
            </a:r>
            <a:r>
              <a:rPr lang="en-US" i="1" dirty="0"/>
              <a:t>exclusive and read </a:t>
            </a:r>
            <a:r>
              <a:rPr lang="en-US" dirty="0"/>
              <a:t>locks only at the very end</a:t>
            </a:r>
          </a:p>
          <a:p>
            <a:pPr lvl="1"/>
            <a:r>
              <a:rPr lang="en-US" dirty="0"/>
              <a:t>The serializability order === the commit order</a:t>
            </a:r>
          </a:p>
          <a:p>
            <a:pPr lvl="1"/>
            <a:r>
              <a:rPr lang="en-US" dirty="0"/>
              <a:t>More intuitive behavior for the users</a:t>
            </a:r>
          </a:p>
          <a:p>
            <a:pPr lvl="2"/>
            <a:r>
              <a:rPr lang="en-US" dirty="0"/>
              <a:t>No difference for the system</a:t>
            </a:r>
          </a:p>
          <a:p>
            <a:pPr lvl="2"/>
            <a:endParaRPr lang="en-US" dirty="0"/>
          </a:p>
          <a:p>
            <a:r>
              <a:rPr lang="en-US" dirty="0"/>
              <a:t>Lock conversion:</a:t>
            </a:r>
          </a:p>
          <a:p>
            <a:pPr lvl="1"/>
            <a:r>
              <a:rPr lang="en-US" dirty="0"/>
              <a:t>Transaction might not be sure what it needs a write lock on</a:t>
            </a:r>
          </a:p>
          <a:p>
            <a:pPr lvl="1"/>
            <a:r>
              <a:rPr lang="en-US" dirty="0"/>
              <a:t>Start with a S lock </a:t>
            </a:r>
          </a:p>
          <a:p>
            <a:pPr lvl="1"/>
            <a:r>
              <a:rPr lang="en-US" i="1" dirty="0"/>
              <a:t>Upgrade </a:t>
            </a:r>
            <a:r>
              <a:rPr lang="en-US" dirty="0"/>
              <a:t>to an X lock later if needed</a:t>
            </a:r>
          </a:p>
          <a:p>
            <a:pPr lvl="1"/>
            <a:r>
              <a:rPr lang="en-US" dirty="0"/>
              <a:t>Doesn’t change any of the other properties of the protocol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821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Locking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separate process, or a separate module</a:t>
            </a:r>
          </a:p>
          <a:p>
            <a:endParaRPr lang="en-US" dirty="0"/>
          </a:p>
          <a:p>
            <a:r>
              <a:rPr lang="en-US" dirty="0"/>
              <a:t>Uses a </a:t>
            </a:r>
            <a:r>
              <a:rPr lang="en-US" i="1" dirty="0"/>
              <a:t>lock table </a:t>
            </a:r>
            <a:r>
              <a:rPr lang="en-US" dirty="0"/>
              <a:t>to keep track of currently assigned locks and the requests for locks	</a:t>
            </a:r>
          </a:p>
        </p:txBody>
      </p:sp>
    </p:spTree>
    <p:extLst>
      <p:ext uri="{BB962C8B-B14F-4D97-AF65-F5344CB8AC3E}">
        <p14:creationId xmlns:p14="http://schemas.microsoft.com/office/powerpoint/2010/main" val="5544008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 charset="0"/>
              </a:rPr>
              <a:t>Lock Table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0100" y="1079500"/>
            <a:ext cx="4191000" cy="5168900"/>
          </a:xfrm>
          <a:noFill/>
        </p:spPr>
        <p:txBody>
          <a:bodyPr/>
          <a:lstStyle/>
          <a:p>
            <a:r>
              <a:rPr lang="en-US" sz="1600">
                <a:latin typeface="Helvetica" charset="0"/>
              </a:rPr>
              <a:t>Black rectangles indicate granted locks, white ones indicate waiting requests</a:t>
            </a:r>
          </a:p>
          <a:p>
            <a:r>
              <a:rPr lang="en-US" sz="1600">
                <a:latin typeface="Helvetica" charset="0"/>
              </a:rPr>
              <a:t>Lock table also records the type of lock granted or requested</a:t>
            </a:r>
          </a:p>
          <a:p>
            <a:r>
              <a:rPr lang="en-US" sz="1600">
                <a:latin typeface="Helvetica" charset="0"/>
              </a:rPr>
              <a:t>New request is added to the end of the queue of requests for the data item, and granted if it is compatible with all earlier locks</a:t>
            </a:r>
          </a:p>
          <a:p>
            <a:r>
              <a:rPr lang="en-US" sz="1600">
                <a:latin typeface="Helvetica" charset="0"/>
              </a:rPr>
              <a:t>Unlock requests result in the request being deleted, and later requests are checked to see if they can now be granted</a:t>
            </a:r>
          </a:p>
          <a:p>
            <a:r>
              <a:rPr lang="en-US" sz="1600">
                <a:latin typeface="Helvetica" charset="0"/>
              </a:rPr>
              <a:t>If transaction aborts, all waiting or granted requests of the transaction are deleted </a:t>
            </a:r>
          </a:p>
          <a:p>
            <a:pPr lvl="1"/>
            <a:r>
              <a:rPr lang="en-US" sz="1600">
                <a:latin typeface="Helvetica" charset="0"/>
                <a:ea typeface="ＭＳ Ｐゴシック" charset="0"/>
              </a:rPr>
              <a:t>lock manager may keep a list of locks held by each transaction, to implement this efficiently</a:t>
            </a:r>
          </a:p>
        </p:txBody>
      </p:sp>
      <p:pic>
        <p:nvPicPr>
          <p:cNvPr id="3379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50900"/>
            <a:ext cx="4075112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Optical Storage -  CDs/DVDs; Jukeboxes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Used more as backups… Why ?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Very slow to write (if possible at all)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Tape storage 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Backups; super-cheap; painful to access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IBM just released a secure tape drive storage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Locking Issues: Deadlocks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xction</a:t>
            </a:r>
            <a:r>
              <a:rPr lang="en-US" dirty="0"/>
              <a:t> proceeds:</a:t>
            </a:r>
          </a:p>
          <a:p>
            <a:pPr>
              <a:buFont typeface="Monotype Sorts" charset="2"/>
              <a:buNone/>
            </a:pPr>
            <a:r>
              <a:rPr lang="en-US" dirty="0"/>
              <a:t>Deadlock</a:t>
            </a:r>
          </a:p>
          <a:p>
            <a:pPr>
              <a:buFont typeface="Monotype Sorts" charset="2"/>
              <a:buNone/>
            </a:pPr>
            <a:r>
              <a:rPr lang="en-US" dirty="0"/>
              <a:t>	- T1 waits for T2 to unlock A</a:t>
            </a:r>
          </a:p>
          <a:p>
            <a:pPr>
              <a:buFont typeface="Monotype Sorts" charset="2"/>
              <a:buNone/>
            </a:pPr>
            <a:r>
              <a:rPr lang="en-US" dirty="0"/>
              <a:t>	- T2 waits for T1 to unlock B</a:t>
            </a:r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r>
              <a:rPr lang="en-US" dirty="0"/>
              <a:t>2PL does not prevent deadlock</a:t>
            </a:r>
          </a:p>
          <a:p>
            <a:pPr lvl="1"/>
            <a:r>
              <a:rPr lang="en-US" dirty="0"/>
              <a:t>Strict doesn’t either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  <p:graphicFrame>
        <p:nvGraphicFramePr>
          <p:cNvPr id="550935" name="Group 23"/>
          <p:cNvGraphicFramePr>
            <a:graphicFrameLocks noGrp="1"/>
          </p:cNvGraphicFramePr>
          <p:nvPr/>
        </p:nvGraphicFramePr>
        <p:xfrm>
          <a:off x="4905375" y="1308100"/>
          <a:ext cx="3481388" cy="3524822"/>
        </p:xfrm>
        <a:graphic>
          <a:graphicData uri="http://schemas.openxmlformats.org/drawingml/2006/table">
            <a:tbl>
              <a:tblPr/>
              <a:tblGrid>
                <a:gridCol w="174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B-50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0936" name="Text Box 24"/>
          <p:cNvSpPr txBox="1">
            <a:spLocks noChangeArrowheads="1"/>
          </p:cNvSpPr>
          <p:nvPr/>
        </p:nvSpPr>
        <p:spPr bwMode="auto">
          <a:xfrm>
            <a:off x="195036" y="3108325"/>
            <a:ext cx="235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Rollback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 be costly...</a:t>
            </a:r>
          </a:p>
        </p:txBody>
      </p:sp>
    </p:spTree>
    <p:extLst>
      <p:ext uri="{BB962C8B-B14F-4D97-AF65-F5344CB8AC3E}">
        <p14:creationId xmlns:p14="http://schemas.microsoft.com/office/powerpoint/2010/main" val="3835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5" grpId="0" uiExpand="1" build="p"/>
      <p:bldP spid="55093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 detection and recovery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/>
              <a:t>Instead of trying to prevent deadlocks, let them happen and deal with them if they happen</a:t>
            </a:r>
          </a:p>
          <a:p>
            <a:r>
              <a:rPr lang="en-US" dirty="0"/>
              <a:t>How do you detect a deadlock?</a:t>
            </a:r>
          </a:p>
          <a:p>
            <a:pPr lvl="1"/>
            <a:r>
              <a:rPr lang="en-US" dirty="0"/>
              <a:t>Wait-for graph</a:t>
            </a:r>
          </a:p>
          <a:p>
            <a:pPr lvl="1"/>
            <a:r>
              <a:rPr lang="en-US" dirty="0"/>
              <a:t>Directed edge from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Tj</a:t>
            </a:r>
            <a:endParaRPr lang="en-US" dirty="0"/>
          </a:p>
          <a:p>
            <a:pPr lvl="2"/>
            <a:r>
              <a:rPr lang="en-US" dirty="0" err="1"/>
              <a:t>Ti</a:t>
            </a:r>
            <a:r>
              <a:rPr lang="en-US" dirty="0"/>
              <a:t> waiting for </a:t>
            </a:r>
            <a:r>
              <a:rPr lang="en-US" dirty="0" err="1"/>
              <a:t>Tj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99396" name="Group 4"/>
          <p:cNvGraphicFramePr>
            <a:graphicFrameLocks noGrp="1"/>
          </p:cNvGraphicFramePr>
          <p:nvPr/>
        </p:nvGraphicFramePr>
        <p:xfrm>
          <a:off x="880061" y="4419726"/>
          <a:ext cx="2890837" cy="2438274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X(V)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X(Z)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413" name="Oval 21"/>
          <p:cNvSpPr>
            <a:spLocks noChangeArrowheads="1"/>
          </p:cNvSpPr>
          <p:nvPr/>
        </p:nvSpPr>
        <p:spPr bwMode="auto">
          <a:xfrm>
            <a:off x="4900321" y="3468103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4" name="Text Box 22"/>
          <p:cNvSpPr txBox="1">
            <a:spLocks noChangeArrowheads="1"/>
          </p:cNvSpPr>
          <p:nvPr/>
        </p:nvSpPr>
        <p:spPr bwMode="auto">
          <a:xfrm>
            <a:off x="4866983" y="3456991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</p:txBody>
      </p:sp>
      <p:sp>
        <p:nvSpPr>
          <p:cNvPr id="699415" name="Oval 23"/>
          <p:cNvSpPr>
            <a:spLocks noChangeArrowheads="1"/>
          </p:cNvSpPr>
          <p:nvPr/>
        </p:nvSpPr>
        <p:spPr bwMode="auto">
          <a:xfrm>
            <a:off x="6094121" y="2787066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6" name="Text Box 24"/>
          <p:cNvSpPr txBox="1">
            <a:spLocks noChangeArrowheads="1"/>
          </p:cNvSpPr>
          <p:nvPr/>
        </p:nvSpPr>
        <p:spPr bwMode="auto">
          <a:xfrm>
            <a:off x="6060783" y="2775953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</p:txBody>
      </p:sp>
      <p:sp>
        <p:nvSpPr>
          <p:cNvPr id="699417" name="Oval 25"/>
          <p:cNvSpPr>
            <a:spLocks noChangeArrowheads="1"/>
          </p:cNvSpPr>
          <p:nvPr/>
        </p:nvSpPr>
        <p:spPr bwMode="auto">
          <a:xfrm>
            <a:off x="7599071" y="3145841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8" name="Text Box 26"/>
          <p:cNvSpPr txBox="1">
            <a:spLocks noChangeArrowheads="1"/>
          </p:cNvSpPr>
          <p:nvPr/>
        </p:nvSpPr>
        <p:spPr bwMode="auto">
          <a:xfrm>
            <a:off x="7565733" y="3134728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T4</a:t>
            </a:r>
          </a:p>
        </p:txBody>
      </p:sp>
      <p:sp>
        <p:nvSpPr>
          <p:cNvPr id="699419" name="Oval 27"/>
          <p:cNvSpPr>
            <a:spLocks noChangeArrowheads="1"/>
          </p:cNvSpPr>
          <p:nvPr/>
        </p:nvSpPr>
        <p:spPr bwMode="auto">
          <a:xfrm>
            <a:off x="6036971" y="4118978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0" name="Text Box 28"/>
          <p:cNvSpPr txBox="1">
            <a:spLocks noChangeArrowheads="1"/>
          </p:cNvSpPr>
          <p:nvPr/>
        </p:nvSpPr>
        <p:spPr bwMode="auto">
          <a:xfrm>
            <a:off x="6003633" y="4107866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T3</a:t>
            </a:r>
          </a:p>
        </p:txBody>
      </p:sp>
      <p:sp>
        <p:nvSpPr>
          <p:cNvPr id="699421" name="Line 29"/>
          <p:cNvSpPr>
            <a:spLocks noChangeShapeType="1"/>
          </p:cNvSpPr>
          <p:nvPr/>
        </p:nvSpPr>
        <p:spPr bwMode="auto">
          <a:xfrm flipV="1">
            <a:off x="5167021" y="3015666"/>
            <a:ext cx="93662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2" name="Line 30"/>
          <p:cNvSpPr>
            <a:spLocks noChangeShapeType="1"/>
          </p:cNvSpPr>
          <p:nvPr/>
        </p:nvSpPr>
        <p:spPr bwMode="auto">
          <a:xfrm flipV="1">
            <a:off x="6232233" y="3179178"/>
            <a:ext cx="34925" cy="925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3" name="Line 31"/>
          <p:cNvSpPr>
            <a:spLocks noChangeShapeType="1"/>
          </p:cNvSpPr>
          <p:nvPr/>
        </p:nvSpPr>
        <p:spPr bwMode="auto">
          <a:xfrm>
            <a:off x="6475121" y="3026778"/>
            <a:ext cx="11112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4" name="Text Box 32"/>
          <p:cNvSpPr txBox="1">
            <a:spLocks noChangeArrowheads="1"/>
          </p:cNvSpPr>
          <p:nvPr/>
        </p:nvSpPr>
        <p:spPr bwMode="auto">
          <a:xfrm>
            <a:off x="4972050" y="5906836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Suppose T4 requests lock-S(Z)....</a:t>
            </a:r>
          </a:p>
        </p:txBody>
      </p:sp>
    </p:spTree>
    <p:extLst>
      <p:ext uri="{BB962C8B-B14F-4D97-AF65-F5344CB8AC3E}">
        <p14:creationId xmlns:p14="http://schemas.microsoft.com/office/powerpoint/2010/main" val="37590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42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Deadlocks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Deadlock detected, now what ?</a:t>
            </a:r>
          </a:p>
          <a:p>
            <a:pPr lvl="1"/>
            <a:r>
              <a:rPr lang="en-US"/>
              <a:t>Will need to abort some transaction</a:t>
            </a:r>
          </a:p>
          <a:p>
            <a:pPr lvl="1"/>
            <a:r>
              <a:rPr lang="en-US"/>
              <a:t>Prefer to abort the one with the minimum work done so far</a:t>
            </a:r>
          </a:p>
          <a:p>
            <a:pPr lvl="1"/>
            <a:r>
              <a:rPr lang="en-US"/>
              <a:t>Possibility of starvation</a:t>
            </a:r>
          </a:p>
          <a:p>
            <a:pPr lvl="2"/>
            <a:r>
              <a:rPr lang="en-US"/>
              <a:t>If a transaction is aborted too many times, it may be given priority in continueing</a:t>
            </a:r>
          </a:p>
        </p:txBody>
      </p:sp>
    </p:spTree>
    <p:extLst>
      <p:ext uri="{BB962C8B-B14F-4D97-AF65-F5344CB8AC3E}">
        <p14:creationId xmlns:p14="http://schemas.microsoft.com/office/powerpoint/2010/main" val="26123089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1:</a:t>
            </a:r>
            <a:r>
              <a:rPr lang="en-US" dirty="0"/>
              <a:t> A transaction must acquire all locks before it begins</a:t>
            </a:r>
          </a:p>
          <a:p>
            <a:pPr lvl="1"/>
            <a:r>
              <a:rPr lang="en-US" dirty="0"/>
              <a:t>Not acceptable in most cases</a:t>
            </a:r>
          </a:p>
          <a:p>
            <a:pPr lvl="1"/>
            <a:r>
              <a:rPr lang="en-US" dirty="0"/>
              <a:t>Still need some way to deal with deadlocks during lock acquisition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2:</a:t>
            </a:r>
            <a:r>
              <a:rPr lang="en-US" dirty="0"/>
              <a:t> A transaction must acquire locks in a particular order over the data items</a:t>
            </a:r>
          </a:p>
          <a:p>
            <a:pPr lvl="1"/>
            <a:r>
              <a:rPr lang="en-US" dirty="0"/>
              <a:t>Also called </a:t>
            </a:r>
            <a:r>
              <a:rPr lang="en-US" i="1" dirty="0"/>
              <a:t>graph-based protocols</a:t>
            </a:r>
          </a:p>
          <a:p>
            <a:pPr lvl="1"/>
            <a:r>
              <a:rPr lang="en-US" dirty="0"/>
              <a:t>The particular order used doesn’t matter (e.g., based on the value of some unique attribute)</a:t>
            </a:r>
          </a:p>
          <a:p>
            <a:pPr lvl="1"/>
            <a:r>
              <a:rPr lang="en-US" dirty="0"/>
              <a:t>Guarantees that there can never be a cycle in the precedence graph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002913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3:</a:t>
            </a:r>
            <a:r>
              <a:rPr lang="en-US" dirty="0"/>
              <a:t> Use time-stamps; say T1 is older than T2</a:t>
            </a:r>
          </a:p>
          <a:p>
            <a:pPr lvl="1"/>
            <a:r>
              <a:rPr lang="en-US" i="1" dirty="0"/>
              <a:t>wait-die scheme: </a:t>
            </a:r>
            <a:r>
              <a:rPr lang="en-US" dirty="0"/>
              <a:t>T1 will wait for T2. T2 will not wait for T1; instead it will abort and restart</a:t>
            </a:r>
          </a:p>
          <a:p>
            <a:pPr lvl="2"/>
            <a:r>
              <a:rPr lang="en-US" dirty="0"/>
              <a:t>In the precedence graph, there can be an edge from old transaction to a new transaction, but never the other way</a:t>
            </a:r>
          </a:p>
          <a:p>
            <a:pPr lvl="2"/>
            <a:r>
              <a:rPr lang="en-US" dirty="0"/>
              <a:t>So there cannot be a cycle in precedence graph</a:t>
            </a:r>
          </a:p>
          <a:p>
            <a:pPr lvl="1"/>
            <a:r>
              <a:rPr lang="en-US" i="1" dirty="0"/>
              <a:t>wound-wait scheme: </a:t>
            </a:r>
            <a:r>
              <a:rPr lang="en-US" dirty="0"/>
              <a:t>T1 will </a:t>
            </a:r>
            <a:r>
              <a:rPr lang="en-US" i="1" dirty="0"/>
              <a:t>wound </a:t>
            </a:r>
            <a:r>
              <a:rPr lang="en-US" dirty="0"/>
              <a:t>T2 (force it to abort) if it needs a lock that T2 currently has; T2 will wait for T1.</a:t>
            </a:r>
          </a:p>
          <a:p>
            <a:pPr lvl="2"/>
            <a:r>
              <a:rPr lang="en-US" dirty="0"/>
              <a:t>Similar to above: edges only from newer transactions to older transactions</a:t>
            </a:r>
          </a:p>
          <a:p>
            <a:pPr lvl="1"/>
            <a:r>
              <a:rPr lang="en-US" dirty="0"/>
              <a:t>May abort more transactions that needed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4: </a:t>
            </a:r>
            <a:r>
              <a:rPr lang="en-US" dirty="0"/>
              <a:t>Timeout based	</a:t>
            </a:r>
          </a:p>
          <a:p>
            <a:pPr lvl="1"/>
            <a:r>
              <a:rPr lang="en-US" dirty="0"/>
              <a:t>Transaction waits a certain time for a lock; aborts if it doesn’t get it by then</a:t>
            </a:r>
          </a:p>
          <a:p>
            <a:pPr lvl="1"/>
            <a:r>
              <a:rPr lang="en-US" dirty="0"/>
              <a:t>As above, may lead to unnecessary restarts, but very simple to implement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</a:t>
            </a:r>
          </a:p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Schemes</a:t>
            </a:r>
          </a:p>
        </p:txBody>
      </p:sp>
    </p:spTree>
    <p:extLst>
      <p:ext uri="{BB962C8B-B14F-4D97-AF65-F5344CB8AC3E}">
        <p14:creationId xmlns:p14="http://schemas.microsoft.com/office/powerpoint/2010/main" val="2806572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/>
              <a:t>Time-stamp based</a:t>
            </a:r>
          </a:p>
          <a:p>
            <a:pPr lvl="1"/>
            <a:r>
              <a:rPr lang="en-US"/>
              <a:t>Transactions are issued time-stamps when they enter the system</a:t>
            </a:r>
          </a:p>
          <a:p>
            <a:pPr lvl="1"/>
            <a:r>
              <a:rPr lang="en-US"/>
              <a:t>The time-stamps determine the </a:t>
            </a:r>
            <a:r>
              <a:rPr lang="en-US" i="1"/>
              <a:t>serializability </a:t>
            </a:r>
            <a:r>
              <a:rPr lang="en-US"/>
              <a:t>order</a:t>
            </a:r>
          </a:p>
          <a:p>
            <a:pPr lvl="1"/>
            <a:r>
              <a:rPr lang="en-US"/>
              <a:t>So if T1 entered before T2, then T1 should be before T2 in the serializability order</a:t>
            </a:r>
          </a:p>
          <a:p>
            <a:pPr lvl="1"/>
            <a:r>
              <a:rPr lang="en-US"/>
              <a:t>Say </a:t>
            </a:r>
            <a:r>
              <a:rPr lang="en-US" i="1"/>
              <a:t>timestamp(T1) &lt; timestamp(T2)</a:t>
            </a:r>
          </a:p>
          <a:p>
            <a:pPr lvl="1"/>
            <a:r>
              <a:rPr lang="en-US"/>
              <a:t>If T1 wants to read data item A</a:t>
            </a:r>
          </a:p>
          <a:p>
            <a:pPr lvl="2"/>
            <a:r>
              <a:rPr lang="en-US"/>
              <a:t>If any transaction with larger time-stamp wrote that data item, then this operation is not permitted, and T1 is </a:t>
            </a:r>
            <a:r>
              <a:rPr lang="en-US" i="1"/>
              <a:t>aborted</a:t>
            </a:r>
          </a:p>
          <a:p>
            <a:pPr lvl="1"/>
            <a:r>
              <a:rPr lang="en-US"/>
              <a:t>If T1 wants to write data item A</a:t>
            </a:r>
          </a:p>
          <a:p>
            <a:pPr lvl="2"/>
            <a:r>
              <a:rPr lang="en-US"/>
              <a:t>If a transaction with larger time-stamp already read that data item or written it, then the write is </a:t>
            </a:r>
            <a:r>
              <a:rPr lang="en-US" i="1"/>
              <a:t>rejected</a:t>
            </a:r>
            <a:r>
              <a:rPr lang="en-US"/>
              <a:t> and T1 is aborted</a:t>
            </a:r>
          </a:p>
          <a:p>
            <a:pPr lvl="1"/>
            <a:r>
              <a:rPr lang="en-US"/>
              <a:t>Aborted transaction are restarted with a new timestamp</a:t>
            </a:r>
          </a:p>
          <a:p>
            <a:pPr lvl="2"/>
            <a:r>
              <a:rPr lang="en-US"/>
              <a:t>Possibility of </a:t>
            </a:r>
            <a:r>
              <a:rPr lang="en-US" i="1"/>
              <a:t>starvation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read(Q):</a:t>
            </a:r>
          </a:p>
          <a:p>
            <a:pPr lvl="1"/>
            <a:r>
              <a:rPr lang="en-US" dirty="0"/>
              <a:t>If TS(</a:t>
            </a:r>
            <a:r>
              <a:rPr lang="en-US" dirty="0" err="1"/>
              <a:t>T_i</a:t>
            </a:r>
            <a:r>
              <a:rPr lang="en-US" dirty="0"/>
              <a:t>) &lt; W-Timestamp(Q): Reject the operation and roll back </a:t>
            </a:r>
            <a:r>
              <a:rPr lang="en-US" dirty="0" err="1"/>
              <a:t>T_i</a:t>
            </a:r>
            <a:endParaRPr lang="en-US" dirty="0"/>
          </a:p>
          <a:p>
            <a:pPr lvl="1"/>
            <a:r>
              <a:rPr lang="en-US" dirty="0"/>
              <a:t>Otherwise, allow the operation and modify:</a:t>
            </a:r>
          </a:p>
          <a:p>
            <a:pPr lvl="2"/>
            <a:r>
              <a:rPr lang="en-US" dirty="0"/>
              <a:t>R-timestamp(Q) = max(R-timestamp(Q)), TS(</a:t>
            </a:r>
            <a:r>
              <a:rPr lang="en-US" dirty="0" err="1"/>
              <a:t>T_i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46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write(Q):</a:t>
            </a:r>
          </a:p>
          <a:p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1.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R-timestamp(</a:t>
            </a:r>
            <a:r>
              <a:rPr lang="en-US" altLang="en-US" i="1" dirty="0"/>
              <a:t>Q</a:t>
            </a:r>
            <a:r>
              <a:rPr lang="en-US" altLang="en-US" dirty="0"/>
              <a:t>): reject the write and roll back </a:t>
            </a:r>
            <a:r>
              <a:rPr lang="en-US" altLang="en-US" dirty="0" err="1"/>
              <a:t>T_i</a:t>
            </a:r>
            <a:endParaRPr lang="en-US" altLang="en-US" dirty="0"/>
          </a:p>
          <a:p>
            <a:pPr marL="857250" lvl="2" indent="0">
              <a:buNone/>
            </a:pPr>
            <a:endParaRPr lang="en-US" altLang="en-US" sz="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2.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W-timestamp(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attempting to write an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obsolete value of </a:t>
            </a:r>
            <a:r>
              <a:rPr lang="en-US" altLang="en-US" i="1" dirty="0"/>
              <a:t>Q</a:t>
            </a:r>
            <a:r>
              <a:rPr lang="en-US" altLang="en-US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dirty="0"/>
              <a:t>Hence, this </a:t>
            </a:r>
            <a:r>
              <a:rPr lang="en-US" altLang="en-US" b="1" dirty="0"/>
              <a:t>write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rolled back.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3.   </a:t>
            </a:r>
            <a:r>
              <a:rPr lang="en-US" altLang="en-US" dirty="0"/>
              <a:t>Otherwise, execute </a:t>
            </a:r>
            <a:r>
              <a:rPr lang="en-US" altLang="en-US" b="1" dirty="0"/>
              <a:t>write</a:t>
            </a:r>
            <a:r>
              <a:rPr lang="en-US" altLang="en-US" dirty="0"/>
              <a:t>, and W-timestamp(</a:t>
            </a:r>
            <a:r>
              <a:rPr lang="en-US" altLang="en-US" i="1" dirty="0"/>
              <a:t>Q</a:t>
            </a:r>
            <a:r>
              <a:rPr lang="en-US" altLang="en-US" dirty="0"/>
              <a:t>) is set to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535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B4C-E11C-41D3-9255-EC3E92F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Example of Schedule Under TSO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A45C-0C9F-4734-AF8F-80113999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00" y="4526790"/>
            <a:ext cx="3213150" cy="1086681"/>
          </a:xfrm>
        </p:spPr>
        <p:txBody>
          <a:bodyPr/>
          <a:lstStyle/>
          <a:p>
            <a:r>
              <a:rPr lang="en-IN" dirty="0"/>
              <a:t>How about this one,</a:t>
            </a:r>
            <a:br>
              <a:rPr lang="en-IN" dirty="0"/>
            </a:br>
            <a:r>
              <a:rPr lang="en-IN" dirty="0"/>
              <a:t>where initially</a:t>
            </a:r>
            <a:br>
              <a:rPr lang="en-IN" dirty="0"/>
            </a:br>
            <a:r>
              <a:rPr lang="en-IN" dirty="0"/>
              <a:t>    R-TS(Q)=W-TS(Q)=0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5AD600-8A16-4092-A0DB-DD46A355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918" y="904570"/>
            <a:ext cx="3316287" cy="344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CE418-54EA-4B97-8980-C10ED5282181}"/>
              </a:ext>
            </a:extLst>
          </p:cNvPr>
          <p:cNvSpPr txBox="1"/>
          <p:nvPr/>
        </p:nvSpPr>
        <p:spPr>
          <a:xfrm>
            <a:off x="1082768" y="1530357"/>
            <a:ext cx="32828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that initially: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R-TS(A) = W-TS(A)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R-TS(B) = W-TS(B)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25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25 and         </a:t>
            </a:r>
            <a:b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26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DFD7B6-0D9F-40E0-A0EB-4D4FA9A1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649" y="4397188"/>
            <a:ext cx="2359837" cy="16709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5BB27-34C5-45CE-B881-3E2130B29C0E}"/>
              </a:ext>
            </a:extLst>
          </p:cNvPr>
          <p:cNvSpPr txBox="1">
            <a:spLocks/>
          </p:cNvSpPr>
          <p:nvPr/>
        </p:nvSpPr>
        <p:spPr bwMode="auto">
          <a:xfrm>
            <a:off x="639192" y="1110116"/>
            <a:ext cx="4167758" cy="6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I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charset="0"/>
              </a:rPr>
              <a:t>Is this schedule valid under TSO?</a:t>
            </a:r>
          </a:p>
        </p:txBody>
      </p:sp>
    </p:spTree>
    <p:extLst>
      <p:ext uri="{BB962C8B-B14F-4D97-AF65-F5344CB8AC3E}">
        <p14:creationId xmlns:p14="http://schemas.microsoft.com/office/powerpoint/2010/main" val="30105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054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Some of the Topics:</a:t>
            </a:r>
          </a:p>
          <a:p>
            <a:pPr lvl="1"/>
            <a:r>
              <a:rPr lang="en-US" sz="20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000" dirty="0" err="1">
                <a:latin typeface="Calibri" charset="0"/>
              </a:rPr>
              <a:t>etc</a:t>
            </a:r>
            <a:r>
              <a:rPr lang="en-US" sz="2000" dirty="0">
                <a:latin typeface="Calibri" charset="0"/>
              </a:rPr>
              <a:t>)</a:t>
            </a:r>
          </a:p>
          <a:p>
            <a:pPr lvl="1"/>
            <a:r>
              <a:rPr lang="en-US" sz="2000" dirty="0">
                <a:latin typeface="Calibri" charset="0"/>
              </a:rPr>
              <a:t>Tuple Organization: How are tuples laid out</a:t>
            </a:r>
          </a:p>
          <a:p>
            <a:pPr lvl="1"/>
            <a:r>
              <a:rPr lang="en-US" sz="20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000" dirty="0">
                <a:latin typeface="Calibri" charset="0"/>
              </a:rPr>
              <a:t>Query processing: How to execute different relational operations? How to combine them to execute an SQL query? How to do this in a parallel setting?</a:t>
            </a:r>
          </a:p>
          <a:p>
            <a:pPr lvl="1"/>
            <a:r>
              <a:rPr lang="en-US" sz="2000" dirty="0">
                <a:latin typeface="Calibri" charset="0"/>
              </a:rPr>
              <a:t>Query optimization: How to choose the best way to execute a query?</a:t>
            </a:r>
          </a:p>
          <a:p>
            <a:pPr lvl="1"/>
            <a:r>
              <a:rPr lang="en-US" sz="2000" dirty="0">
                <a:latin typeface="Calibri" charset="0"/>
              </a:rPr>
              <a:t>Transactions: How to support the ACID properties? In a distributed setting?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73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Options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Hard disks dominant form of storage for a long time</a:t>
            </a:r>
          </a:p>
          <a:p>
            <a:pPr lvl="1"/>
            <a:r>
              <a:rPr lang="en-US" sz="1800" dirty="0"/>
              <a:t>About 10ms per random access </a:t>
            </a:r>
            <a:r>
              <a:rPr lang="en-US" sz="1800" dirty="0">
                <a:sym typeface="Wingdings" pitchFamily="2" charset="2"/>
              </a:rPr>
              <a:t> at most 100 random reads per second</a:t>
            </a:r>
          </a:p>
          <a:p>
            <a:pPr lvl="1"/>
            <a:r>
              <a:rPr lang="en-US" sz="1800" dirty="0">
                <a:sym typeface="Wingdings" pitchFamily="2" charset="2"/>
              </a:rPr>
              <a:t>vs up to 500 MB/s sequential I/O</a:t>
            </a:r>
          </a:p>
          <a:p>
            <a:pPr lvl="2"/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Many traditional database design decisions driven by:</a:t>
            </a:r>
          </a:p>
          <a:p>
            <a:pPr lvl="1"/>
            <a:r>
              <a:rPr lang="en-US" sz="1800" dirty="0">
                <a:sym typeface="Wingdings" pitchFamily="2" charset="2"/>
              </a:rPr>
              <a:t>Huge volumes of data on disks + Low amounts of memory + Low-speed networks</a:t>
            </a:r>
          </a:p>
          <a:p>
            <a:pPr lvl="1"/>
            <a:r>
              <a:rPr lang="en-US" sz="1800" dirty="0">
                <a:sym typeface="Wingdings" pitchFamily="2" charset="2"/>
              </a:rPr>
              <a:t> Communication between disks and memory the main bottleneck</a:t>
            </a:r>
          </a:p>
          <a:p>
            <a:pPr lvl="2"/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Solid state drives much more common today</a:t>
            </a:r>
          </a:p>
          <a:p>
            <a:pPr lvl="1"/>
            <a:r>
              <a:rPr lang="en-US" sz="1800" dirty="0">
                <a:sym typeface="Wingdings" pitchFamily="2" charset="2"/>
              </a:rPr>
              <a:t>No seeks  Much better random reads</a:t>
            </a:r>
          </a:p>
          <a:p>
            <a:pPr lvl="1"/>
            <a:r>
              <a:rPr lang="en-US" sz="1800" dirty="0">
                <a:sym typeface="Wingdings" pitchFamily="2" charset="2"/>
              </a:rPr>
              <a:t>Writes require erasing an entire block, and rewriting it</a:t>
            </a:r>
          </a:p>
          <a:p>
            <a:pPr lvl="1"/>
            <a:r>
              <a:rPr lang="en-US" sz="1800" dirty="0">
                <a:sym typeface="Wingdings" pitchFamily="2" charset="2"/>
              </a:rPr>
              <a:t>SSDs provide a similar interface of “blocks”</a:t>
            </a:r>
          </a:p>
          <a:p>
            <a:endParaRPr lang="en-US" sz="2000" dirty="0">
              <a:sym typeface="Wingdings" pitchFamily="2" charset="2"/>
            </a:endParaRPr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2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Another Example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326680" y="800100"/>
            <a:ext cx="7848600" cy="4876800"/>
          </a:xfrm>
        </p:spPr>
        <p:txBody>
          <a:bodyPr/>
          <a:lstStyle/>
          <a:p>
            <a:pPr lvl="1"/>
            <a:r>
              <a:rPr lang="en-US" dirty="0"/>
              <a:t>Example</a:t>
            </a:r>
          </a:p>
          <a:p>
            <a:pPr lvl="1"/>
            <a:endParaRPr lang="en-US" dirty="0"/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9DDCC9D1-9217-6E44-9D84-CBCF72B0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20" y="1292225"/>
            <a:ext cx="7032280" cy="52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6859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Optimistic concurrency control</a:t>
            </a:r>
          </a:p>
          <a:p>
            <a:pPr lvl="1"/>
            <a:r>
              <a:rPr lang="en-US" dirty="0"/>
              <a:t>Also called validation-based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Intuition </a:t>
            </a:r>
          </a:p>
          <a:p>
            <a:pPr lvl="2"/>
            <a:r>
              <a:rPr lang="en-US" dirty="0"/>
              <a:t>Let the transactions execute as they wish</a:t>
            </a:r>
          </a:p>
          <a:p>
            <a:pPr lvl="2"/>
            <a:r>
              <a:rPr lang="en-US" dirty="0"/>
              <a:t>At the very end when they are about to commit, check if there might be any problems/conflicts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If no, let it commit</a:t>
            </a:r>
          </a:p>
          <a:p>
            <a:pPr lvl="3"/>
            <a:r>
              <a:rPr lang="en-US" dirty="0"/>
              <a:t>If yes, abort and restart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Optimistic: The hope is that there won’t be too many problems/aborts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00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08045"/>
            <a:ext cx="7661275" cy="4089400"/>
          </a:xfrm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T</a:t>
            </a:r>
            <a:r>
              <a:rPr lang="en-US" baseline="-25000" dirty="0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 has 3 timestamps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Start(T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started its execution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Validation(T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entered its validation phase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Finish(T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finished its write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Serializability</a:t>
            </a:r>
            <a:r>
              <a:rPr lang="en-US" dirty="0">
                <a:latin typeface="Helvetica" charset="0"/>
              </a:rPr>
              <a:t> order is determined by timestamp given at validation time,  to increase concurrency.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Thus TS(T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is given the value of Validation(</a:t>
            </a:r>
            <a:r>
              <a:rPr lang="en-US" dirty="0" err="1">
                <a:latin typeface="Helvetica" charset="0"/>
                <a:ea typeface="ＭＳ Ｐゴシック" charset="0"/>
              </a:rPr>
              <a:t>T</a:t>
            </a:r>
            <a:r>
              <a:rPr lang="en-US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).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This protocol is useful and gives greater degree of concurrency if probability of conflicts is low.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because the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serializability</a:t>
            </a:r>
            <a:r>
              <a:rPr lang="en-US" dirty="0">
                <a:latin typeface="Helvetica" charset="0"/>
                <a:ea typeface="ＭＳ Ｐゴシック" charset="0"/>
              </a:rPr>
              <a:t> order is not pre-decided, and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relatively few transactions will have to be rolled back.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36870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3402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i="1" baseline="-25000" dirty="0">
              <a:latin typeface="Helvetica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856162"/>
          </a:xfrm>
        </p:spPr>
        <p:txBody>
          <a:bodyPr/>
          <a:lstStyle/>
          <a:p>
            <a:r>
              <a:rPr lang="en-US">
                <a:latin typeface="Helvetica" charset="0"/>
              </a:rPr>
              <a:t>If for all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with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) &lt;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) either one of the following condition holds: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validation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  <a:r>
              <a:rPr lang="en-US" b="1">
                <a:latin typeface="Helvetica" charset="0"/>
                <a:ea typeface="ＭＳ Ｐゴシック" charset="0"/>
              </a:rPr>
              <a:t>and </a:t>
            </a:r>
            <a:r>
              <a:rPr lang="en-US">
                <a:latin typeface="Helvetica" charset="0"/>
                <a:ea typeface="ＭＳ Ｐゴシック" charset="0"/>
              </a:rPr>
              <a:t>the set of data items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does not intersect with the set of data items read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  </a:t>
            </a:r>
          </a:p>
          <a:p>
            <a:pPr>
              <a:buFont typeface="Monotype Sorts" charset="0"/>
              <a:buNone/>
            </a:pPr>
            <a:r>
              <a:rPr lang="en-US">
                <a:latin typeface="Helvetica" charset="0"/>
              </a:rPr>
              <a:t>     then validation succeeds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can be committed.  Otherwise, validation fails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is aborted.</a:t>
            </a:r>
          </a:p>
          <a:p>
            <a:r>
              <a:rPr lang="en-US" i="1">
                <a:latin typeface="Helvetica" charset="0"/>
              </a:rPr>
              <a:t>Justification</a:t>
            </a:r>
            <a:r>
              <a:rPr lang="en-US">
                <a:latin typeface="Helvetica" charset="0"/>
              </a:rPr>
              <a:t>:  Either the first condition is satisfied, and there is no overlapped execution, or the second condition is satisfied and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since they occur after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has finished its reads.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 since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does not read  any item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.</a:t>
            </a:r>
            <a:endParaRPr lang="en-US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27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dirty="0">
              <a:latin typeface="Helvetica" charset="0"/>
            </a:endParaRP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Example of schedule produced using validation</a:t>
            </a:r>
          </a:p>
        </p:txBody>
      </p:sp>
      <p:pic>
        <p:nvPicPr>
          <p:cNvPr id="95235" name="Picture 13" descr="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58963"/>
            <a:ext cx="2944813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7865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Very popular scheme, used as the primary scheme by many systems including Oracle, </a:t>
            </a:r>
            <a:r>
              <a:rPr lang="en-US" dirty="0" err="1"/>
              <a:t>PostgreSQL</a:t>
            </a:r>
            <a:r>
              <a:rPr lang="en-US" dirty="0"/>
              <a:t> etc…</a:t>
            </a:r>
          </a:p>
          <a:p>
            <a:pPr lvl="1"/>
            <a:r>
              <a:rPr lang="en-US" dirty="0"/>
              <a:t>Several others support this in addition to locking-based protocol</a:t>
            </a:r>
          </a:p>
          <a:p>
            <a:pPr lvl="1"/>
            <a:endParaRPr lang="en-US" dirty="0"/>
          </a:p>
          <a:p>
            <a:r>
              <a:rPr lang="en-US" dirty="0"/>
              <a:t>A type of “multi-version concurrency control”</a:t>
            </a:r>
          </a:p>
          <a:p>
            <a:pPr lvl="1"/>
            <a:r>
              <a:rPr lang="en-US" dirty="0"/>
              <a:t>Also similar to optimistic concurrency control in many ways</a:t>
            </a:r>
          </a:p>
          <a:p>
            <a:endParaRPr lang="en-US" dirty="0"/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For each object, maintain past “versions” of the data along with timestamps</a:t>
            </a:r>
          </a:p>
          <a:p>
            <a:pPr lvl="2"/>
            <a:r>
              <a:rPr lang="en-US" dirty="0"/>
              <a:t>Every update to an object causes a new version to be generated</a:t>
            </a:r>
          </a:p>
        </p:txBody>
      </p:sp>
    </p:spTree>
    <p:extLst>
      <p:ext uri="{BB962C8B-B14F-4D97-AF65-F5344CB8AC3E}">
        <p14:creationId xmlns:p14="http://schemas.microsoft.com/office/powerpoint/2010/main" val="47642202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Read queries:</a:t>
            </a:r>
          </a:p>
          <a:p>
            <a:pPr lvl="1"/>
            <a:r>
              <a:rPr lang="en-US" dirty="0"/>
              <a:t>Let “t” be the “time-stamp” of the query, i.e., the time at which it entered the system</a:t>
            </a:r>
          </a:p>
          <a:p>
            <a:pPr lvl="1"/>
            <a:r>
              <a:rPr lang="en-US" dirty="0"/>
              <a:t>When the query asks for a data item, provide a version of the data item that was latest as of “t”</a:t>
            </a:r>
          </a:p>
          <a:p>
            <a:pPr lvl="2"/>
            <a:r>
              <a:rPr lang="en-US" dirty="0"/>
              <a:t>Even if the data changed in between, provide an old version</a:t>
            </a:r>
          </a:p>
          <a:p>
            <a:pPr lvl="1"/>
            <a:r>
              <a:rPr lang="en-US" dirty="0"/>
              <a:t>No locks needed, no waiting for any other transactions or queries</a:t>
            </a:r>
          </a:p>
          <a:p>
            <a:pPr lvl="1"/>
            <a:r>
              <a:rPr lang="en-US" dirty="0"/>
              <a:t>The query executes on a consistent snapshot of the database</a:t>
            </a:r>
          </a:p>
          <a:p>
            <a:r>
              <a:rPr lang="en-US" dirty="0"/>
              <a:t>Update queries (transactions):</a:t>
            </a:r>
          </a:p>
          <a:p>
            <a:pPr lvl="1"/>
            <a:r>
              <a:rPr lang="en-US" dirty="0"/>
              <a:t>Reads processed as above on a snapshot</a:t>
            </a:r>
          </a:p>
          <a:p>
            <a:pPr lvl="1"/>
            <a:r>
              <a:rPr lang="en-US" dirty="0"/>
              <a:t>Writes are done in private storage</a:t>
            </a:r>
          </a:p>
          <a:p>
            <a:pPr lvl="1"/>
            <a:r>
              <a:rPr lang="en-US" dirty="0"/>
              <a:t>At commit time, for each object that was written, check if some other transaction updated the data item since this transaction started</a:t>
            </a:r>
          </a:p>
          <a:p>
            <a:pPr lvl="2"/>
            <a:r>
              <a:rPr lang="en-US" dirty="0"/>
              <a:t>If yes, then abort and restart</a:t>
            </a:r>
          </a:p>
          <a:p>
            <a:pPr lvl="2"/>
            <a:r>
              <a:rPr lang="en-US" dirty="0"/>
              <a:t>If no, make all the writes public simultaneously (by making new versions)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3" grpId="0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31" y="1063510"/>
            <a:ext cx="4759839" cy="5297487"/>
          </a:xfrm>
        </p:spPr>
        <p:txBody>
          <a:bodyPr/>
          <a:lstStyle/>
          <a:p>
            <a:r>
              <a:rPr kumimoji="0" lang="en-US" sz="1600" dirty="0">
                <a:latin typeface="Helvetica" charset="0"/>
              </a:rPr>
              <a:t>A transaction T1 executing with Snapshot Isolation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takes snapshot of committed data at start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always reads/modifies data in its own snapshot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updates of concurrent transactions are not visible to T1 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writes of T1 complete when it commits</a:t>
            </a:r>
          </a:p>
          <a:p>
            <a:pPr lvl="1"/>
            <a:r>
              <a:rPr kumimoji="0" lang="en-US" sz="1600" b="1" dirty="0">
                <a:latin typeface="Helvetica" charset="0"/>
                <a:ea typeface="ＭＳ Ｐゴシック" charset="0"/>
              </a:rPr>
              <a:t>First-committer-wins rule</a:t>
            </a:r>
            <a:r>
              <a:rPr kumimoji="0" lang="en-US" sz="1600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sz="1600" dirty="0">
                <a:latin typeface="Helvetica" charset="0"/>
                <a:ea typeface="ＭＳ Ｐゴシック" charset="0"/>
              </a:rPr>
              <a:t>Commits only if no other concurrent transaction has already written data that T1 intends to write.</a:t>
            </a:r>
          </a:p>
        </p:txBody>
      </p:sp>
      <p:graphicFrame>
        <p:nvGraphicFramePr>
          <p:cNvPr id="337924" name="Group 4"/>
          <p:cNvGraphicFramePr>
            <a:graphicFrameLocks noGrp="1"/>
          </p:cNvGraphicFramePr>
          <p:nvPr>
            <p:ph sz="half" idx="2"/>
          </p:nvPr>
        </p:nvGraphicFramePr>
        <p:xfrm>
          <a:off x="5537200" y="1144588"/>
          <a:ext cx="3289300" cy="4837113"/>
        </p:xfrm>
        <a:graphic>
          <a:graphicData uri="http://schemas.openxmlformats.org/drawingml/2006/table">
            <a:tbl>
              <a:tblPr/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1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T1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T2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T3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W(Y := 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Start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R(X)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R(Y)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1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W(X:=2)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W(Z:=3)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2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R(Z)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R(Y) 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W(X:=3)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Commit-Req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Abort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645" name="Text Box 30"/>
          <p:cNvSpPr txBox="1">
            <a:spLocks noChangeArrowheads="1"/>
          </p:cNvSpPr>
          <p:nvPr/>
        </p:nvSpPr>
        <p:spPr bwMode="auto">
          <a:xfrm>
            <a:off x="2046288" y="5165725"/>
            <a:ext cx="33670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Concurrent updates not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Own updates are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first-committer of 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Serialization error, T2 is rolled back</a:t>
            </a:r>
          </a:p>
        </p:txBody>
      </p:sp>
      <p:sp>
        <p:nvSpPr>
          <p:cNvPr id="111646" name="Line 31"/>
          <p:cNvSpPr>
            <a:spLocks noChangeShapeType="1"/>
          </p:cNvSpPr>
          <p:nvPr/>
        </p:nvSpPr>
        <p:spPr bwMode="auto">
          <a:xfrm flipV="1">
            <a:off x="5359400" y="4533900"/>
            <a:ext cx="1295400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7" name="Line 32"/>
          <p:cNvSpPr>
            <a:spLocks noChangeShapeType="1"/>
          </p:cNvSpPr>
          <p:nvPr/>
        </p:nvSpPr>
        <p:spPr bwMode="auto">
          <a:xfrm flipV="1">
            <a:off x="5359400" y="4813300"/>
            <a:ext cx="130810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8" name="Line 33"/>
          <p:cNvSpPr>
            <a:spLocks noChangeShapeType="1"/>
          </p:cNvSpPr>
          <p:nvPr/>
        </p:nvSpPr>
        <p:spPr bwMode="auto">
          <a:xfrm flipV="1">
            <a:off x="5359400" y="5143500"/>
            <a:ext cx="12954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9" name="Line 34"/>
          <p:cNvSpPr>
            <a:spLocks noChangeShapeType="1"/>
          </p:cNvSpPr>
          <p:nvPr/>
        </p:nvSpPr>
        <p:spPr bwMode="auto">
          <a:xfrm flipV="1">
            <a:off x="5372100" y="5842000"/>
            <a:ext cx="12954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82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4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Read query don’t block at all, and run very fast</a:t>
            </a:r>
          </a:p>
          <a:p>
            <a:pPr lvl="1"/>
            <a:r>
              <a:rPr lang="en-US" dirty="0"/>
              <a:t>As long as conflicts are rare, update transactions don’t abort either</a:t>
            </a:r>
          </a:p>
          <a:p>
            <a:pPr lvl="1"/>
            <a:r>
              <a:rPr lang="en-US" dirty="0"/>
              <a:t>Overall better performance than locking-based protocols</a:t>
            </a:r>
          </a:p>
          <a:p>
            <a:pPr lvl="1"/>
            <a:endParaRPr lang="en-US" dirty="0"/>
          </a:p>
          <a:p>
            <a:r>
              <a:rPr lang="en-US" dirty="0"/>
              <a:t>Major disadvantage: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serializable</a:t>
            </a:r>
            <a:endParaRPr lang="en-US" dirty="0"/>
          </a:p>
          <a:p>
            <a:pPr lvl="1"/>
            <a:r>
              <a:rPr lang="en-US" dirty="0"/>
              <a:t>Inconsistencies may be introduced</a:t>
            </a:r>
          </a:p>
          <a:p>
            <a:pPr lvl="1"/>
            <a:r>
              <a:rPr lang="en-US" dirty="0"/>
              <a:t>See the </a:t>
            </a:r>
            <a:r>
              <a:rPr lang="en-US" dirty="0" err="1"/>
              <a:t>wikipedia</a:t>
            </a:r>
            <a:r>
              <a:rPr lang="en-US" dirty="0"/>
              <a:t> article for more details and an example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Snapshot_isolation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26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Example of problem with SI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T1: x:=y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T2: y:= x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Initially x = 3 and y = 17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Serial execution:  x = ??, y = ??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if both transactions start at the same time, with snapshot isolation:  x = ?? , y = ??</a:t>
            </a:r>
          </a:p>
          <a:p>
            <a:r>
              <a:rPr kumimoji="0" lang="en-US" dirty="0">
                <a:latin typeface="Helvetica" charset="0"/>
              </a:rPr>
              <a:t>Called </a:t>
            </a:r>
            <a:r>
              <a:rPr kumimoji="0" lang="en-US" b="1" dirty="0">
                <a:solidFill>
                  <a:srgbClr val="000099"/>
                </a:solidFill>
                <a:latin typeface="Helvetica" charset="0"/>
              </a:rPr>
              <a:t>skew write</a:t>
            </a:r>
          </a:p>
          <a:p>
            <a:r>
              <a:rPr kumimoji="0" lang="en-US" dirty="0">
                <a:latin typeface="Helvetica" charset="0"/>
              </a:rPr>
              <a:t>Skew also occurs with inserts</a:t>
            </a:r>
          </a:p>
          <a:p>
            <a:pPr lvl="1"/>
            <a:r>
              <a:rPr kumimoji="0" lang="en-US" dirty="0" err="1">
                <a:latin typeface="Helvetica" charset="0"/>
                <a:ea typeface="ＭＳ Ｐゴシック" charset="0"/>
              </a:rPr>
              <a:t>E.g</a:t>
            </a:r>
            <a:r>
              <a:rPr kumimoji="0" lang="en-US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Find max order number among all orders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Create a new order with order number = previous max + 1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Microprocessors Evolution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3633C-6D41-192A-92AC-6CC8F622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3063"/>
            <a:ext cx="8229600" cy="52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6106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SI In Oracle and PostgreSQL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1093788"/>
            <a:ext cx="8207375" cy="5475287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99"/>
                </a:solidFill>
                <a:latin typeface="Helvetica" charset="0"/>
              </a:rPr>
              <a:t>Warning</a:t>
            </a:r>
            <a:r>
              <a:rPr lang="en-US" dirty="0">
                <a:latin typeface="Helvetica" charset="0"/>
              </a:rPr>
              <a:t>: SI used when isolation level is set to </a:t>
            </a:r>
            <a:r>
              <a:rPr lang="en-US" dirty="0" err="1">
                <a:latin typeface="Helvetica" charset="0"/>
              </a:rPr>
              <a:t>serializable</a:t>
            </a:r>
            <a:r>
              <a:rPr lang="en-US" dirty="0">
                <a:latin typeface="Helvetica" charset="0"/>
              </a:rPr>
              <a:t>, by Oracle,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and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PostgreSQL</a:t>
            </a:r>
            <a:r>
              <a:rPr lang="en-US" dirty="0">
                <a:latin typeface="Helvetica" charset="0"/>
              </a:rPr>
              <a:t> versions prior to 9.1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ja-JP" altLang="en-US" dirty="0">
                <a:latin typeface="Helvetica" charset="0"/>
                <a:ea typeface="ＭＳ Ｐゴシック" charset="0"/>
              </a:rPr>
              <a:t>’</a:t>
            </a:r>
            <a:r>
              <a:rPr lang="en-US" dirty="0">
                <a:latin typeface="Helvetica" charset="0"/>
                <a:ea typeface="ＭＳ Ｐゴシック" charset="0"/>
              </a:rPr>
              <a:t>s implementation of SI (versions prior to 9.1) described in Section 26.4.1.3</a:t>
            </a:r>
          </a:p>
          <a:p>
            <a:pPr marL="800100" lvl="1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implements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updater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 rule (variant of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committer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)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concurrent writer check is done at time of write, not at commit time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Allows transactions to be rolled back earlier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and </a:t>
            </a: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&lt; 9.1 do not support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execution</a:t>
            </a: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9.1 introduced new protocol called “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Snapshot Isolation” (SSI)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Which guarantees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serializabilty</a:t>
            </a:r>
            <a:r>
              <a:rPr lang="en-US" dirty="0">
                <a:latin typeface="Helvetica" charset="0"/>
                <a:ea typeface="ＭＳ Ｐゴシック" charset="0"/>
              </a:rPr>
              <a:t> including handling predicate reads (coming up)</a:t>
            </a:r>
          </a:p>
          <a:p>
            <a:pPr>
              <a:defRPr/>
            </a:pP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6858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Overview; Terminology; Steal and Force</a:t>
            </a:r>
          </a:p>
        </p:txBody>
      </p:sp>
    </p:spTree>
    <p:extLst>
      <p:ext uri="{BB962C8B-B14F-4D97-AF65-F5344CB8AC3E}">
        <p14:creationId xmlns:p14="http://schemas.microsoft.com/office/powerpoint/2010/main" val="3175253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16.1, 16.2, 16.3.2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Challenges in guaranteeing Atomicity and Durability</a:t>
            </a:r>
          </a:p>
          <a:p>
            <a:pPr lvl="1"/>
            <a:r>
              <a:rPr lang="en-US" sz="2400" dirty="0">
                <a:latin typeface="Calibri" charset="0"/>
              </a:rPr>
              <a:t>Basics of how disks and memory interact</a:t>
            </a:r>
          </a:p>
          <a:p>
            <a:pPr lvl="1"/>
            <a:r>
              <a:rPr lang="en-US" sz="2400" dirty="0">
                <a:latin typeface="Calibri" charset="0"/>
              </a:rPr>
              <a:t>New operations: Output() and Input()</a:t>
            </a:r>
          </a:p>
          <a:p>
            <a:pPr lvl="1"/>
            <a:r>
              <a:rPr lang="en-US" sz="2400" dirty="0">
                <a:latin typeface="Calibri" charset="0"/>
              </a:rPr>
              <a:t>STEAL and NO FORCE: Why those are desirable</a:t>
            </a:r>
          </a:p>
          <a:p>
            <a:pPr lvl="1"/>
            <a:r>
              <a:rPr lang="en-US" sz="2400" dirty="0">
                <a:latin typeface="Calibri" charset="0"/>
              </a:rPr>
              <a:t>Terminology used in the book: Immediate vs Deferred Modifications</a:t>
            </a:r>
          </a:p>
          <a:p>
            <a:pPr lvl="2"/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0454596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properties:</a:t>
            </a:r>
          </a:p>
          <a:p>
            <a:pPr lvl="1"/>
            <a:r>
              <a:rPr lang="en-US"/>
              <a:t>We have talked about Isolation and Consistency</a:t>
            </a:r>
          </a:p>
          <a:p>
            <a:pPr lvl="1"/>
            <a:r>
              <a:rPr lang="en-US"/>
              <a:t>How do we guarantee Atomicity and Durability ?</a:t>
            </a:r>
          </a:p>
          <a:p>
            <a:pPr lvl="2"/>
            <a:r>
              <a:rPr lang="en-US"/>
              <a:t>Atomicity: Two problems</a:t>
            </a:r>
          </a:p>
          <a:p>
            <a:pPr lvl="3"/>
            <a:r>
              <a:rPr lang="en-US"/>
              <a:t>Part of the transaction is done, but we want to cancel it</a:t>
            </a:r>
          </a:p>
          <a:p>
            <a:pPr lvl="4"/>
            <a:r>
              <a:rPr lang="en-US"/>
              <a:t>ABORT/ROLLBACK</a:t>
            </a:r>
          </a:p>
          <a:p>
            <a:pPr lvl="3"/>
            <a:r>
              <a:rPr lang="en-US"/>
              <a:t>System crashes during the transaction. Some changes made it to the disk, some didn’t.</a:t>
            </a:r>
          </a:p>
          <a:p>
            <a:pPr lvl="2"/>
            <a:r>
              <a:rPr lang="en-US"/>
              <a:t>Durability:</a:t>
            </a:r>
          </a:p>
          <a:p>
            <a:pPr lvl="3"/>
            <a:r>
              <a:rPr lang="en-US"/>
              <a:t>Transaction finished. User notified. But changes not sent to disk yet (for performance reasons). System crashed.</a:t>
            </a:r>
          </a:p>
          <a:p>
            <a:pPr lvl="3"/>
            <a:endParaRPr lang="en-US"/>
          </a:p>
          <a:p>
            <a:r>
              <a:rPr lang="en-US"/>
              <a:t>Essentially similar solutions</a:t>
            </a:r>
          </a:p>
        </p:txBody>
      </p:sp>
    </p:spTree>
    <p:extLst>
      <p:ext uri="{BB962C8B-B14F-4D97-AF65-F5344CB8AC3E}">
        <p14:creationId xmlns:p14="http://schemas.microsoft.com/office/powerpoint/2010/main" val="1375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crashes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failures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Logical errors</a:t>
            </a:r>
            <a:r>
              <a:rPr lang="en-US" dirty="0">
                <a:latin typeface="Helvetica" charset="0"/>
                <a:ea typeface="ＭＳ Ｐゴシック" charset="0"/>
              </a:rPr>
              <a:t>: transaction cannot complete due to some internal error condition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System errors</a:t>
            </a:r>
            <a:r>
              <a:rPr lang="en-US" dirty="0">
                <a:latin typeface="Helvetica" charset="0"/>
                <a:ea typeface="ＭＳ Ｐゴシック" charset="0"/>
              </a:rPr>
              <a:t>: the database system must terminate an active transaction due to an error condition (e.g., deadlock)</a:t>
            </a:r>
          </a:p>
          <a:p>
            <a:r>
              <a:rPr lang="en-US" dirty="0"/>
              <a:t>System crash</a:t>
            </a:r>
          </a:p>
          <a:p>
            <a:pPr lvl="1"/>
            <a:r>
              <a:rPr lang="en-US" dirty="0"/>
              <a:t>Power failures, operating system bugs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Fail-stop assumption</a:t>
            </a:r>
            <a:r>
              <a:rPr lang="en-US" dirty="0">
                <a:latin typeface="Helvetica" charset="0"/>
                <a:ea typeface="ＭＳ Ｐゴシック" charset="0"/>
              </a:rPr>
              <a:t>: non-volatile storage contents are assumed to not be corrupted by system crash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Database systems have numerous integrity checks to prevent corruption of disk data </a:t>
            </a:r>
            <a:endParaRPr lang="en-US" dirty="0"/>
          </a:p>
          <a:p>
            <a:r>
              <a:rPr lang="en-US" dirty="0"/>
              <a:t>Disk failure</a:t>
            </a:r>
          </a:p>
          <a:p>
            <a:pPr lvl="1"/>
            <a:r>
              <a:rPr lang="en-US" dirty="0"/>
              <a:t>Head crashes; </a:t>
            </a:r>
            <a:r>
              <a:rPr lang="en-US" b="1" i="1" dirty="0">
                <a:solidFill>
                  <a:schemeClr val="tx2"/>
                </a:solidFill>
              </a:rPr>
              <a:t>for now we will assume </a:t>
            </a:r>
          </a:p>
          <a:p>
            <a:pPr lvl="2"/>
            <a:r>
              <a:rPr lang="en-US" b="1" i="1" dirty="0">
                <a:solidFill>
                  <a:schemeClr val="tx2"/>
                </a:solidFill>
              </a:rPr>
              <a:t>STABLE STORAGE: </a:t>
            </a:r>
            <a:r>
              <a:rPr lang="en-US" b="1" i="1" dirty="0"/>
              <a:t>Data </a:t>
            </a:r>
            <a:r>
              <a:rPr lang="en-US" b="1" i="1" u="sng" dirty="0"/>
              <a:t>never </a:t>
            </a:r>
            <a:r>
              <a:rPr lang="en-US" b="1" i="1" dirty="0"/>
              <a:t>lost. Can approximate by using RAID and maintaining geographically distant copies of the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64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Approach, Assumptions etc..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40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Approach: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Guarantee A and D: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controlling how the disk and memory interact,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storing enough information during normal processing to recover from failures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developing algorithms to recover the database state</a:t>
            </a:r>
          </a:p>
          <a:p>
            <a:pPr>
              <a:lnSpc>
                <a:spcPct val="90000"/>
              </a:lnSpc>
            </a:pPr>
            <a:r>
              <a:rPr lang="en-US" dirty="0"/>
              <a:t>Assumptions: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System may crash, but the </a:t>
            </a:r>
            <a:r>
              <a:rPr lang="en-US" i="1" dirty="0"/>
              <a:t>disk is durable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only </a:t>
            </a:r>
            <a:r>
              <a:rPr lang="en-US" i="1" dirty="0"/>
              <a:t>atomicity </a:t>
            </a:r>
            <a:r>
              <a:rPr lang="en-US" dirty="0"/>
              <a:t>guarantee is that </a:t>
            </a:r>
            <a:r>
              <a:rPr lang="en-US" i="1" dirty="0"/>
              <a:t>a disk block write </a:t>
            </a:r>
            <a:r>
              <a:rPr lang="en-US" dirty="0"/>
              <a:t>is </a:t>
            </a:r>
            <a:r>
              <a:rPr lang="en-US" i="1" dirty="0"/>
              <a:t>atomic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Once again, obvious naïve solutions exist that work, but that are too expensive.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The shadow copy solution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Make a copy of the database; do the changes on the copy; do an atomic switch of the </a:t>
            </a:r>
            <a:r>
              <a:rPr lang="en-US" i="1" dirty="0" err="1"/>
              <a:t>dbpointer</a:t>
            </a:r>
            <a:r>
              <a:rPr lang="en-US" i="1" dirty="0"/>
              <a:t> </a:t>
            </a:r>
            <a:r>
              <a:rPr lang="en-US" dirty="0"/>
              <a:t>at commit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Goal is to do this as efficiently as possible</a:t>
            </a:r>
          </a:p>
        </p:txBody>
      </p:sp>
    </p:spTree>
    <p:extLst>
      <p:ext uri="{BB962C8B-B14F-4D97-AF65-F5344CB8AC3E}">
        <p14:creationId xmlns:p14="http://schemas.microsoft.com/office/powerpoint/2010/main" val="36254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473575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Physical blocks</a:t>
            </a:r>
            <a:r>
              <a:rPr lang="en-US">
                <a:latin typeface="Helvetica" charset="0"/>
              </a:rPr>
              <a:t> are those blocks residing on the disk. </a:t>
            </a:r>
          </a:p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Buffer blocks</a:t>
            </a:r>
            <a:r>
              <a:rPr lang="en-US">
                <a:latin typeface="Helvetica" charset="0"/>
              </a:rPr>
              <a:t> are the blocks residing temporarily in main memory.</a:t>
            </a:r>
          </a:p>
          <a:p>
            <a:r>
              <a:rPr lang="en-US">
                <a:latin typeface="Helvetica" charset="0"/>
              </a:rPr>
              <a:t>Block movements between  disk and main memory are initiated through the following two operations: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input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physical block </a:t>
            </a:r>
            <a:r>
              <a:rPr lang="en-US" i="1">
                <a:latin typeface="Helvetica" charset="0"/>
                <a:ea typeface="ＭＳ Ｐゴシック" charset="0"/>
              </a:rPr>
              <a:t>B  </a:t>
            </a:r>
            <a:r>
              <a:rPr lang="en-US">
                <a:latin typeface="Helvetica" charset="0"/>
                <a:ea typeface="ＭＳ Ｐゴシック" charset="0"/>
              </a:rPr>
              <a:t>to main memory.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output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buffer block </a:t>
            </a:r>
            <a:r>
              <a:rPr lang="en-US" i="1">
                <a:latin typeface="Helvetica" charset="0"/>
                <a:ea typeface="ＭＳ Ｐゴシック" charset="0"/>
              </a:rPr>
              <a:t>B </a:t>
            </a:r>
            <a:r>
              <a:rPr lang="en-US">
                <a:latin typeface="Helvetica" charset="0"/>
                <a:ea typeface="ＭＳ Ｐゴシック" charset="0"/>
              </a:rPr>
              <a:t>to the disk, and replaces the appropriate physical block there.</a:t>
            </a:r>
          </a:p>
          <a:p>
            <a:r>
              <a:rPr lang="en-US">
                <a:latin typeface="Helvetica" charset="0"/>
              </a:rPr>
              <a:t>We assume, for simplicity, that each data item fits in, and is stored inside, a single block.</a:t>
            </a:r>
          </a:p>
        </p:txBody>
      </p:sp>
    </p:spTree>
    <p:extLst>
      <p:ext uri="{BB962C8B-B14F-4D97-AF65-F5344CB8AC3E}">
        <p14:creationId xmlns:p14="http://schemas.microsoft.com/office/powerpoint/2010/main" val="30459093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Data Access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027488" y="1352550"/>
            <a:ext cx="1139825" cy="1338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217988" y="1443038"/>
            <a:ext cx="6715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      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17988" y="1900238"/>
            <a:ext cx="65722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Y     </a:t>
            </a:r>
          </a:p>
        </p:txBody>
      </p:sp>
      <p:sp>
        <p:nvSpPr>
          <p:cNvPr id="33798" name="Oval 9"/>
          <p:cNvSpPr>
            <a:spLocks noChangeArrowheads="1"/>
          </p:cNvSpPr>
          <p:nvPr/>
        </p:nvSpPr>
        <p:spPr bwMode="auto">
          <a:xfrm>
            <a:off x="6623050" y="1095375"/>
            <a:ext cx="1143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>
            <a:off x="6623050" y="12477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>
            <a:off x="7766050" y="126682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1" name="Freeform 18"/>
          <p:cNvSpPr>
            <a:spLocks/>
          </p:cNvSpPr>
          <p:nvPr/>
        </p:nvSpPr>
        <p:spPr bwMode="auto">
          <a:xfrm>
            <a:off x="6623050" y="2390775"/>
            <a:ext cx="1143000" cy="177800"/>
          </a:xfrm>
          <a:custGeom>
            <a:avLst/>
            <a:gdLst>
              <a:gd name="T0" fmla="*/ 0 w 720"/>
              <a:gd name="T1" fmla="*/ 0 h 112"/>
              <a:gd name="T2" fmla="*/ 240 w 720"/>
              <a:gd name="T3" fmla="*/ 96 h 112"/>
              <a:gd name="T4" fmla="*/ 528 w 720"/>
              <a:gd name="T5" fmla="*/ 96 h 112"/>
              <a:gd name="T6" fmla="*/ 720 w 720"/>
              <a:gd name="T7" fmla="*/ 0 h 11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12"/>
              <a:gd name="T14" fmla="*/ 720 w 720"/>
              <a:gd name="T15" fmla="*/ 112 h 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12">
                <a:moveTo>
                  <a:pt x="0" y="0"/>
                </a:moveTo>
                <a:cubicBezTo>
                  <a:pt x="76" y="40"/>
                  <a:pt x="152" y="80"/>
                  <a:pt x="240" y="96"/>
                </a:cubicBezTo>
                <a:cubicBezTo>
                  <a:pt x="328" y="112"/>
                  <a:pt x="448" y="112"/>
                  <a:pt x="528" y="96"/>
                </a:cubicBezTo>
                <a:cubicBezTo>
                  <a:pt x="608" y="80"/>
                  <a:pt x="688" y="16"/>
                  <a:pt x="72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2" name="Rectangle 19"/>
          <p:cNvSpPr>
            <a:spLocks noChangeArrowheads="1"/>
          </p:cNvSpPr>
          <p:nvPr/>
        </p:nvSpPr>
        <p:spPr bwMode="auto">
          <a:xfrm>
            <a:off x="7004050" y="15525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3" name="Rectangle 20"/>
          <p:cNvSpPr>
            <a:spLocks noChangeArrowheads="1"/>
          </p:cNvSpPr>
          <p:nvPr/>
        </p:nvSpPr>
        <p:spPr bwMode="auto">
          <a:xfrm>
            <a:off x="7004050" y="20097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4" name="Text Box 21"/>
          <p:cNvSpPr txBox="1">
            <a:spLocks noChangeArrowheads="1"/>
          </p:cNvSpPr>
          <p:nvPr/>
        </p:nvSpPr>
        <p:spPr bwMode="auto">
          <a:xfrm>
            <a:off x="7369175" y="148748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</a:t>
            </a:r>
          </a:p>
        </p:txBody>
      </p:sp>
      <p:sp>
        <p:nvSpPr>
          <p:cNvPr id="33805" name="Text Box 22"/>
          <p:cNvSpPr txBox="1">
            <a:spLocks noChangeArrowheads="1"/>
          </p:cNvSpPr>
          <p:nvPr/>
        </p:nvSpPr>
        <p:spPr bwMode="auto">
          <a:xfrm>
            <a:off x="7385050" y="19272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</a:t>
            </a:r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31892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7" name="Rectangle 24"/>
          <p:cNvSpPr>
            <a:spLocks noChangeArrowheads="1"/>
          </p:cNvSpPr>
          <p:nvPr/>
        </p:nvSpPr>
        <p:spPr bwMode="auto">
          <a:xfrm>
            <a:off x="44084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8" name="Rectangle 27"/>
          <p:cNvSpPr>
            <a:spLocks noChangeArrowheads="1"/>
          </p:cNvSpPr>
          <p:nvPr/>
        </p:nvSpPr>
        <p:spPr bwMode="auto">
          <a:xfrm>
            <a:off x="4713288" y="37290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9" name="Rectangle 28"/>
          <p:cNvSpPr>
            <a:spLocks noChangeArrowheads="1"/>
          </p:cNvSpPr>
          <p:nvPr/>
        </p:nvSpPr>
        <p:spPr bwMode="auto">
          <a:xfrm>
            <a:off x="3570288" y="38814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0" name="Rectangle 29"/>
          <p:cNvSpPr>
            <a:spLocks noChangeArrowheads="1"/>
          </p:cNvSpPr>
          <p:nvPr/>
        </p:nvSpPr>
        <p:spPr bwMode="auto">
          <a:xfrm>
            <a:off x="3570288" y="43386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1" name="Line 30"/>
          <p:cNvSpPr>
            <a:spLocks noChangeShapeType="1"/>
          </p:cNvSpPr>
          <p:nvPr/>
        </p:nvSpPr>
        <p:spPr bwMode="auto">
          <a:xfrm flipV="1">
            <a:off x="3113088" y="5557838"/>
            <a:ext cx="455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2" name="Text Box 31"/>
          <p:cNvSpPr txBox="1">
            <a:spLocks noChangeArrowheads="1"/>
          </p:cNvSpPr>
          <p:nvPr/>
        </p:nvSpPr>
        <p:spPr bwMode="auto">
          <a:xfrm>
            <a:off x="3230563" y="3816350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x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3" name="Text Box 32"/>
          <p:cNvSpPr txBox="1">
            <a:spLocks noChangeArrowheads="1"/>
          </p:cNvSpPr>
          <p:nvPr/>
        </p:nvSpPr>
        <p:spPr bwMode="auto">
          <a:xfrm>
            <a:off x="3227388" y="4211638"/>
            <a:ext cx="449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y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4" name="Text Box 33"/>
          <p:cNvSpPr txBox="1">
            <a:spLocks noChangeArrowheads="1"/>
          </p:cNvSpPr>
          <p:nvPr/>
        </p:nvSpPr>
        <p:spPr bwMode="auto">
          <a:xfrm>
            <a:off x="4087813" y="996950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</a:t>
            </a:r>
          </a:p>
        </p:txBody>
      </p:sp>
      <p:sp>
        <p:nvSpPr>
          <p:cNvPr id="33815" name="Text Box 34"/>
          <p:cNvSpPr txBox="1">
            <a:spLocks noChangeArrowheads="1"/>
          </p:cNvSpPr>
          <p:nvPr/>
        </p:nvSpPr>
        <p:spPr bwMode="auto">
          <a:xfrm>
            <a:off x="1549400" y="1330325"/>
            <a:ext cx="1862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 Block 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</a:t>
            </a:r>
          </a:p>
        </p:txBody>
      </p:sp>
      <p:sp>
        <p:nvSpPr>
          <p:cNvPr id="33816" name="Text Box 35"/>
          <p:cNvSpPr txBox="1">
            <a:spLocks noChangeArrowheads="1"/>
          </p:cNvSpPr>
          <p:nvPr/>
        </p:nvSpPr>
        <p:spPr bwMode="auto">
          <a:xfrm>
            <a:off x="1535113" y="1847850"/>
            <a:ext cx="1792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 Block B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7" name="Line 36"/>
          <p:cNvSpPr>
            <a:spLocks noChangeShapeType="1"/>
          </p:cNvSpPr>
          <p:nvPr/>
        </p:nvSpPr>
        <p:spPr bwMode="auto">
          <a:xfrm>
            <a:off x="3357563" y="15621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8" name="Line 37"/>
          <p:cNvSpPr>
            <a:spLocks noChangeShapeType="1"/>
          </p:cNvSpPr>
          <p:nvPr/>
        </p:nvSpPr>
        <p:spPr bwMode="auto">
          <a:xfrm>
            <a:off x="3341688" y="2052638"/>
            <a:ext cx="895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9" name="Line 38"/>
          <p:cNvSpPr>
            <a:spLocks noChangeShapeType="1"/>
          </p:cNvSpPr>
          <p:nvPr/>
        </p:nvSpPr>
        <p:spPr bwMode="auto">
          <a:xfrm flipH="1" flipV="1">
            <a:off x="4865688" y="1593850"/>
            <a:ext cx="210185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0" name="Line 39"/>
          <p:cNvSpPr>
            <a:spLocks noChangeShapeType="1"/>
          </p:cNvSpPr>
          <p:nvPr/>
        </p:nvSpPr>
        <p:spPr bwMode="auto">
          <a:xfrm>
            <a:off x="4868863" y="2052638"/>
            <a:ext cx="208280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1" name="Text Box 40"/>
          <p:cNvSpPr txBox="1">
            <a:spLocks noChangeArrowheads="1"/>
          </p:cNvSpPr>
          <p:nvPr/>
        </p:nvSpPr>
        <p:spPr bwMode="auto">
          <a:xfrm>
            <a:off x="5353050" y="1231900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input(A)</a:t>
            </a:r>
          </a:p>
        </p:txBody>
      </p:sp>
      <p:sp>
        <p:nvSpPr>
          <p:cNvPr id="33822" name="Text Box 41"/>
          <p:cNvSpPr txBox="1">
            <a:spLocks noChangeArrowheads="1"/>
          </p:cNvSpPr>
          <p:nvPr/>
        </p:nvSpPr>
        <p:spPr bwMode="auto">
          <a:xfrm>
            <a:off x="5295900" y="2155825"/>
            <a:ext cx="1296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output(B) </a:t>
            </a:r>
          </a:p>
        </p:txBody>
      </p:sp>
      <p:sp>
        <p:nvSpPr>
          <p:cNvPr id="33823" name="Line 42"/>
          <p:cNvSpPr>
            <a:spLocks noChangeShapeType="1"/>
          </p:cNvSpPr>
          <p:nvPr/>
        </p:nvSpPr>
        <p:spPr bwMode="auto">
          <a:xfrm flipH="1">
            <a:off x="3665538" y="1671638"/>
            <a:ext cx="533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 flipV="1">
            <a:off x="3798888" y="2205038"/>
            <a:ext cx="6096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5" name="Text Box 44"/>
          <p:cNvSpPr txBox="1">
            <a:spLocks noChangeArrowheads="1"/>
          </p:cNvSpPr>
          <p:nvPr/>
        </p:nvSpPr>
        <p:spPr bwMode="auto">
          <a:xfrm>
            <a:off x="2881313" y="2605088"/>
            <a:ext cx="103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read(X)</a:t>
            </a:r>
          </a:p>
        </p:txBody>
      </p:sp>
      <p:sp>
        <p:nvSpPr>
          <p:cNvPr id="33826" name="Text Box 45"/>
          <p:cNvSpPr txBox="1">
            <a:spLocks noChangeArrowheads="1"/>
          </p:cNvSpPr>
          <p:nvPr/>
        </p:nvSpPr>
        <p:spPr bwMode="auto">
          <a:xfrm>
            <a:off x="4195763" y="2936875"/>
            <a:ext cx="1054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write(Y)</a:t>
            </a:r>
          </a:p>
        </p:txBody>
      </p:sp>
      <p:sp>
        <p:nvSpPr>
          <p:cNvPr id="33827" name="Text Box 46"/>
          <p:cNvSpPr txBox="1">
            <a:spLocks noChangeArrowheads="1"/>
          </p:cNvSpPr>
          <p:nvPr/>
        </p:nvSpPr>
        <p:spPr bwMode="auto">
          <a:xfrm>
            <a:off x="6961188" y="5748338"/>
            <a:ext cx="636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</a:t>
            </a:r>
          </a:p>
        </p:txBody>
      </p:sp>
      <p:sp>
        <p:nvSpPr>
          <p:cNvPr id="33828" name="Text Box 63"/>
          <p:cNvSpPr txBox="1">
            <a:spLocks noChangeArrowheads="1"/>
          </p:cNvSpPr>
          <p:nvPr/>
        </p:nvSpPr>
        <p:spPr bwMode="auto">
          <a:xfrm>
            <a:off x="2971800" y="479583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of T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29" name="Text Box 64"/>
          <p:cNvSpPr txBox="1">
            <a:spLocks noChangeArrowheads="1"/>
          </p:cNvSpPr>
          <p:nvPr/>
        </p:nvSpPr>
        <p:spPr bwMode="auto">
          <a:xfrm>
            <a:off x="4416425" y="4768850"/>
            <a:ext cx="1293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of T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30" name="Text Box 65"/>
          <p:cNvSpPr txBox="1">
            <a:spLocks noChangeArrowheads="1"/>
          </p:cNvSpPr>
          <p:nvPr/>
        </p:nvSpPr>
        <p:spPr bwMode="auto">
          <a:xfrm>
            <a:off x="4335463" y="5762625"/>
            <a:ext cx="1100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memory</a:t>
            </a:r>
          </a:p>
        </p:txBody>
      </p:sp>
      <p:sp>
        <p:nvSpPr>
          <p:cNvPr id="33831" name="Text Box 66"/>
          <p:cNvSpPr txBox="1">
            <a:spLocks noChangeArrowheads="1"/>
          </p:cNvSpPr>
          <p:nvPr/>
        </p:nvSpPr>
        <p:spPr bwMode="auto">
          <a:xfrm>
            <a:off x="4389438" y="3589338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x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32" name="Line 67"/>
          <p:cNvSpPr>
            <a:spLocks noChangeShapeType="1"/>
          </p:cNvSpPr>
          <p:nvPr/>
        </p:nvSpPr>
        <p:spPr bwMode="auto">
          <a:xfrm>
            <a:off x="6443663" y="784225"/>
            <a:ext cx="0" cy="554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968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208587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sz="2400" i="1" baseline="-25000" dirty="0" err="1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has its private work-area in which local copies of all data items accessed and updated by it are kept.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 err="1">
                <a:latin typeface="Helvetica" charset="0"/>
                <a:ea typeface="ＭＳ Ｐゴシック" charset="0"/>
              </a:rPr>
              <a:t>T</a:t>
            </a:r>
            <a:r>
              <a:rPr lang="en-US" sz="2400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 err="1">
                <a:latin typeface="Helvetica" charset="0"/>
                <a:ea typeface="ＭＳ Ｐゴシック" charset="0"/>
              </a:rPr>
              <a:t>'s</a:t>
            </a:r>
            <a:r>
              <a:rPr lang="en-US" dirty="0">
                <a:latin typeface="Helvetica" charset="0"/>
                <a:ea typeface="ＭＳ Ｐゴシック" charset="0"/>
              </a:rPr>
              <a:t> local copy of a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is called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.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Transferring data items between system buffer blocks and its private work-area done by: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to the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to data item {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} in the buffer block.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Note: output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B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need not immediately follow </a:t>
            </a:r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). System can perform the </a:t>
            </a:r>
            <a:r>
              <a:rPr lang="en-US" b="1" dirty="0">
                <a:latin typeface="Helvetica" charset="0"/>
                <a:ea typeface="ＭＳ Ｐゴシック" charset="0"/>
              </a:rPr>
              <a:t>output</a:t>
            </a:r>
            <a:r>
              <a:rPr lang="en-US" dirty="0">
                <a:latin typeface="Helvetica" charset="0"/>
                <a:ea typeface="ＭＳ Ｐゴシック" charset="0"/>
              </a:rPr>
              <a:t> operation when it deems fit.</a:t>
            </a:r>
          </a:p>
          <a:p>
            <a:r>
              <a:rPr lang="en-US" dirty="0">
                <a:latin typeface="Helvetica" charset="0"/>
              </a:rPr>
              <a:t>Transactions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Must perform </a:t>
            </a:r>
            <a:r>
              <a:rPr lang="en-US" b="1" dirty="0"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before accessing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for the first time (subsequent reads can be from local copy) 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can be executed at any time before the transaction commits</a:t>
            </a:r>
          </a:p>
        </p:txBody>
      </p:sp>
    </p:spTree>
    <p:extLst>
      <p:ext uri="{BB962C8B-B14F-4D97-AF65-F5344CB8AC3E}">
        <p14:creationId xmlns:p14="http://schemas.microsoft.com/office/powerpoint/2010/main" val="4939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STEAL:</a:t>
            </a:r>
          </a:p>
          <a:p>
            <a:pPr lvl="1"/>
            <a:r>
              <a:rPr lang="en-US"/>
              <a:t>The buffer manager </a:t>
            </a:r>
            <a:r>
              <a:rPr lang="en-US" i="1"/>
              <a:t>can steal</a:t>
            </a:r>
            <a:r>
              <a:rPr lang="en-US"/>
              <a:t> a (memory) page from the database</a:t>
            </a:r>
          </a:p>
          <a:p>
            <a:pPr lvl="2"/>
            <a:r>
              <a:rPr lang="en-US"/>
              <a:t>ie., it can write an arbitrary page to the disk and use that page for something else from the disk</a:t>
            </a:r>
          </a:p>
          <a:p>
            <a:pPr lvl="2"/>
            <a:r>
              <a:rPr lang="en-US"/>
              <a:t>In other words, the database system doesn’t control the buffer replacement policy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The page might contain </a:t>
            </a:r>
            <a:r>
              <a:rPr lang="en-US" i="1"/>
              <a:t>dirty writes, </a:t>
            </a:r>
            <a:r>
              <a:rPr lang="en-US"/>
              <a:t>ie., writes/updates by a transaction that hasn’t committed</a:t>
            </a:r>
          </a:p>
          <a:p>
            <a:pPr lvl="1"/>
            <a:r>
              <a:rPr lang="en-US"/>
              <a:t>But, we must allow </a:t>
            </a:r>
            <a:r>
              <a:rPr lang="en-US" i="1"/>
              <a:t>steal </a:t>
            </a:r>
            <a:r>
              <a:rPr lang="en-US"/>
              <a:t>for performance reasons.</a:t>
            </a:r>
          </a:p>
          <a:p>
            <a:endParaRPr lang="en-US"/>
          </a:p>
          <a:p>
            <a:r>
              <a:rPr lang="en-US"/>
              <a:t>NO STEAL:</a:t>
            </a:r>
          </a:p>
          <a:p>
            <a:pPr lvl="1"/>
            <a:r>
              <a:rPr lang="en-US"/>
              <a:t>Not allowed. More control, but less flexibility for the buffer manager.</a:t>
            </a:r>
          </a:p>
        </p:txBody>
      </p:sp>
    </p:spTree>
    <p:extLst>
      <p:ext uri="{BB962C8B-B14F-4D97-AF65-F5344CB8AC3E}">
        <p14:creationId xmlns:p14="http://schemas.microsoft.com/office/powerpoint/2010/main" val="64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42295874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385175" cy="5356225"/>
          </a:xfrm>
        </p:spPr>
        <p:txBody>
          <a:bodyPr/>
          <a:lstStyle/>
          <a:p>
            <a:r>
              <a:rPr lang="en-US"/>
              <a:t>FORCE:</a:t>
            </a:r>
          </a:p>
          <a:p>
            <a:pPr lvl="1"/>
            <a:r>
              <a:rPr lang="en-US"/>
              <a:t>The database system </a:t>
            </a:r>
            <a:r>
              <a:rPr lang="en-US" i="1"/>
              <a:t>forces </a:t>
            </a:r>
            <a:r>
              <a:rPr lang="en-US"/>
              <a:t>all the updates of a transaction to disk before committing</a:t>
            </a:r>
          </a:p>
          <a:p>
            <a:pPr lvl="1"/>
            <a:r>
              <a:rPr lang="en-US"/>
              <a:t>Why ?</a:t>
            </a:r>
          </a:p>
          <a:p>
            <a:pPr lvl="2"/>
            <a:r>
              <a:rPr lang="en-US"/>
              <a:t>To make its updates permanent before committing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Most probably random I/Os, so poor response time and throughput</a:t>
            </a:r>
          </a:p>
          <a:p>
            <a:pPr lvl="2"/>
            <a:r>
              <a:rPr lang="en-US"/>
              <a:t>Interferes with the disk controlling policies</a:t>
            </a:r>
          </a:p>
          <a:p>
            <a:r>
              <a:rPr lang="en-US"/>
              <a:t>NO FORCE:</a:t>
            </a:r>
          </a:p>
          <a:p>
            <a:pPr lvl="1"/>
            <a:r>
              <a:rPr lang="en-US"/>
              <a:t>Don’t do the above. Desired.</a:t>
            </a:r>
          </a:p>
          <a:p>
            <a:pPr lvl="1"/>
            <a:r>
              <a:rPr lang="en-US"/>
              <a:t>Problem: </a:t>
            </a:r>
          </a:p>
          <a:p>
            <a:pPr lvl="2"/>
            <a:r>
              <a:rPr lang="en-US"/>
              <a:t>Guaranteeing durability becomes hard</a:t>
            </a:r>
          </a:p>
          <a:p>
            <a:pPr lvl="1"/>
            <a:r>
              <a:rPr lang="en-US"/>
              <a:t>We might still have to </a:t>
            </a:r>
            <a:r>
              <a:rPr lang="en-US" i="1"/>
              <a:t>force </a:t>
            </a:r>
            <a:r>
              <a:rPr lang="en-US"/>
              <a:t>some pages to disk, but minimal.</a:t>
            </a:r>
          </a:p>
        </p:txBody>
      </p:sp>
    </p:spTree>
    <p:extLst>
      <p:ext uri="{BB962C8B-B14F-4D97-AF65-F5344CB8AC3E}">
        <p14:creationId xmlns:p14="http://schemas.microsoft.com/office/powerpoint/2010/main" val="28746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8175" y="1752600"/>
            <a:ext cx="5876925" cy="4351338"/>
            <a:chOff x="357" y="1418"/>
            <a:chExt cx="2239" cy="1719"/>
          </a:xfrm>
        </p:grpSpPr>
        <p:sp>
          <p:nvSpPr>
            <p:cNvPr id="712722" name="Rectangle 18"/>
            <p:cNvSpPr>
              <a:spLocks noChangeArrowheads="1"/>
            </p:cNvSpPr>
            <p:nvPr/>
          </p:nvSpPr>
          <p:spPr bwMode="auto">
            <a:xfrm>
              <a:off x="469" y="2386"/>
              <a:ext cx="385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12723" name="Rectangle 19"/>
            <p:cNvSpPr>
              <a:spLocks noChangeArrowheads="1"/>
            </p:cNvSpPr>
            <p:nvPr/>
          </p:nvSpPr>
          <p:spPr bwMode="auto">
            <a:xfrm>
              <a:off x="357" y="1627"/>
              <a:ext cx="572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12724" name="Rectangle 20"/>
            <p:cNvSpPr>
              <a:spLocks noChangeArrowheads="1"/>
            </p:cNvSpPr>
            <p:nvPr/>
          </p:nvSpPr>
          <p:spPr bwMode="auto">
            <a:xfrm>
              <a:off x="1141" y="2956"/>
              <a:ext cx="53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12725" name="Rectangle 21"/>
            <p:cNvSpPr>
              <a:spLocks noChangeArrowheads="1"/>
            </p:cNvSpPr>
            <p:nvPr/>
          </p:nvSpPr>
          <p:spPr bwMode="auto">
            <a:xfrm>
              <a:off x="2064" y="2958"/>
              <a:ext cx="34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12726" name="Rectangle 22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Desired</a:t>
              </a:r>
            </a:p>
          </p:txBody>
        </p:sp>
        <p:sp>
          <p:nvSpPr>
            <p:cNvPr id="712727" name="Rectangle 23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Trivial</a:t>
              </a:r>
            </a:p>
          </p:txBody>
        </p:sp>
        <p:sp>
          <p:nvSpPr>
            <p:cNvPr id="712728" name="Rectangle 24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12729" name="Rectangle 25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40771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sp>
        <p:nvSpPr>
          <p:cNvPr id="713741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implement A and D when No Steal and Force ?</a:t>
            </a:r>
          </a:p>
          <a:p>
            <a:pPr lvl="1"/>
            <a:r>
              <a:rPr lang="en-US"/>
              <a:t>Only updates from committed transaction are written to disk (since no steal)</a:t>
            </a:r>
          </a:p>
          <a:p>
            <a:pPr lvl="1"/>
            <a:r>
              <a:rPr lang="en-US"/>
              <a:t>Updates from a transaction are forced to disk before commit (since force)</a:t>
            </a:r>
          </a:p>
          <a:p>
            <a:pPr lvl="2"/>
            <a:r>
              <a:rPr lang="en-US"/>
              <a:t>A minor problem: how do you guarantee that all updates from a transaction make it to the disk atomically ?</a:t>
            </a:r>
          </a:p>
          <a:p>
            <a:pPr lvl="3"/>
            <a:r>
              <a:rPr lang="en-US"/>
              <a:t>Remember we are only guaranteed an atomic </a:t>
            </a:r>
            <a:r>
              <a:rPr lang="en-US" i="1"/>
              <a:t>block write</a:t>
            </a:r>
            <a:endParaRPr lang="en-US"/>
          </a:p>
          <a:p>
            <a:pPr lvl="3"/>
            <a:r>
              <a:rPr lang="en-US"/>
              <a:t>What if some updates make it to disk, and other don’t ?</a:t>
            </a:r>
          </a:p>
          <a:p>
            <a:pPr lvl="2"/>
            <a:r>
              <a:rPr lang="en-US"/>
              <a:t>Can use something like shadow copying/shadow paging</a:t>
            </a:r>
          </a:p>
          <a:p>
            <a:pPr lvl="1"/>
            <a:endParaRPr lang="en-US"/>
          </a:p>
          <a:p>
            <a:pPr lvl="1"/>
            <a:r>
              <a:rPr lang="en-US"/>
              <a:t>No atomicity/durability problem arise.</a:t>
            </a:r>
          </a:p>
        </p:txBody>
      </p:sp>
    </p:spTree>
    <p:extLst>
      <p:ext uri="{BB962C8B-B14F-4D97-AF65-F5344CB8AC3E}">
        <p14:creationId xmlns:p14="http://schemas.microsoft.com/office/powerpoint/2010/main" val="34153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41" grpId="0" build="p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Deferred Database Modification:</a:t>
            </a:r>
          </a:p>
          <a:p>
            <a:pPr lvl="1"/>
            <a:r>
              <a:rPr lang="en-US" dirty="0"/>
              <a:t>Similar to NO STEAL, NO FORCE</a:t>
            </a:r>
          </a:p>
          <a:p>
            <a:pPr lvl="2"/>
            <a:r>
              <a:rPr lang="en-US" dirty="0"/>
              <a:t>Not identical</a:t>
            </a:r>
          </a:p>
          <a:p>
            <a:pPr lvl="1"/>
            <a:r>
              <a:rPr lang="en-US" dirty="0"/>
              <a:t>Only need </a:t>
            </a:r>
            <a:r>
              <a:rPr lang="en-US" i="1" u="sng" dirty="0" err="1"/>
              <a:t>redos</a:t>
            </a:r>
            <a:r>
              <a:rPr lang="en-US" i="1" u="sng" dirty="0"/>
              <a:t>, no </a:t>
            </a:r>
            <a:r>
              <a:rPr lang="en-US" i="1" u="sng" dirty="0" err="1"/>
              <a:t>undos</a:t>
            </a:r>
            <a:endParaRPr lang="en-US" dirty="0"/>
          </a:p>
          <a:p>
            <a:pPr lvl="1"/>
            <a:r>
              <a:rPr lang="en-US" dirty="0"/>
              <a:t>We won’t cover this in detail</a:t>
            </a:r>
          </a:p>
          <a:p>
            <a:pPr lvl="1"/>
            <a:endParaRPr lang="en-US" dirty="0"/>
          </a:p>
          <a:p>
            <a:r>
              <a:rPr lang="en-US" dirty="0"/>
              <a:t>Immediate Database Modification:</a:t>
            </a:r>
          </a:p>
          <a:p>
            <a:pPr lvl="1"/>
            <a:r>
              <a:rPr lang="en-US" dirty="0"/>
              <a:t>Similar to STEAL, NO FORCE</a:t>
            </a:r>
          </a:p>
          <a:p>
            <a:pPr lvl="1"/>
            <a:r>
              <a:rPr lang="en-US" dirty="0"/>
              <a:t>Need both </a:t>
            </a:r>
            <a:r>
              <a:rPr lang="en-US" i="1" u="sng" dirty="0" err="1"/>
              <a:t>redos</a:t>
            </a:r>
            <a:r>
              <a:rPr lang="en-US" i="1" u="sng" dirty="0"/>
              <a:t>, and </a:t>
            </a:r>
            <a:r>
              <a:rPr lang="en-US" i="1" u="sng" dirty="0" err="1"/>
              <a:t>undos</a:t>
            </a:r>
            <a:endParaRPr lang="en-US" i="1" u="sng" dirty="0"/>
          </a:p>
          <a:p>
            <a:pPr lvl="1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Basics of Logging and UNDO</a:t>
            </a:r>
          </a:p>
        </p:txBody>
      </p:sp>
    </p:spTree>
    <p:extLst>
      <p:ext uri="{BB962C8B-B14F-4D97-AF65-F5344CB8AC3E}">
        <p14:creationId xmlns:p14="http://schemas.microsoft.com/office/powerpoint/2010/main" val="9283256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16.3.1, 16.3.5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Generating log records</a:t>
            </a:r>
          </a:p>
          <a:p>
            <a:pPr lvl="1"/>
            <a:r>
              <a:rPr lang="en-US" sz="2400" dirty="0">
                <a:latin typeface="Calibri" charset="0"/>
              </a:rPr>
              <a:t>Using log records to support UNDO/Rollback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3141985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commonly used recovery method</a:t>
            </a:r>
          </a:p>
          <a:p>
            <a:r>
              <a:rPr lang="en-US"/>
              <a:t>Intuitively, a log is a record of everything the database system does</a:t>
            </a:r>
          </a:p>
          <a:p>
            <a:r>
              <a:rPr lang="en-US"/>
              <a:t>For every operation done by the database, a </a:t>
            </a:r>
            <a:r>
              <a:rPr lang="en-US" i="1"/>
              <a:t>log record </a:t>
            </a:r>
            <a:r>
              <a:rPr lang="en-US"/>
              <a:t>is generated and stored </a:t>
            </a:r>
            <a:r>
              <a:rPr lang="en-US" i="1" u="sng"/>
              <a:t>typically on a different (log) disk</a:t>
            </a:r>
          </a:p>
          <a:p>
            <a:r>
              <a:rPr lang="en-US" i="1"/>
              <a:t>&lt;T1, START&gt; </a:t>
            </a:r>
          </a:p>
          <a:p>
            <a:r>
              <a:rPr lang="en-US" i="1"/>
              <a:t>&lt;T2, COMMIT&gt;</a:t>
            </a:r>
          </a:p>
          <a:p>
            <a:r>
              <a:rPr lang="en-US" i="1"/>
              <a:t>&lt;T2, ABORT&gt;</a:t>
            </a:r>
          </a:p>
          <a:p>
            <a:r>
              <a:rPr lang="en-US" i="1"/>
              <a:t>&lt;T1, A, 100, 200&gt;</a:t>
            </a:r>
          </a:p>
          <a:p>
            <a:pPr lvl="1"/>
            <a:r>
              <a:rPr lang="en-US"/>
              <a:t>T1 modified A; old value = 100, new value = 200</a:t>
            </a:r>
          </a:p>
          <a:p>
            <a:pPr lvl="1">
              <a:buFont typeface="Wingdings 2" charset="2"/>
              <a:buNone/>
            </a:pPr>
            <a:endParaRPr lang="en-US"/>
          </a:p>
          <a:p>
            <a:pPr lvl="1">
              <a:buFont typeface="Wingdings 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Example transactions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and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executes before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):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dirty="0">
                <a:solidFill>
                  <a:srgbClr val="000000"/>
                </a:solidFill>
              </a:rPr>
              <a:t>:    </a:t>
            </a:r>
            <a:r>
              <a:rPr lang="en-US" sz="1800" b="1" dirty="0">
                <a:solidFill>
                  <a:srgbClr val="000000"/>
                </a:solidFill>
              </a:rPr>
              <a:t>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	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  <a:r>
              <a:rPr lang="en-US" sz="1800" b="1" dirty="0">
                <a:solidFill>
                  <a:srgbClr val="000000"/>
                </a:solidFill>
              </a:rPr>
              <a:t>read</a:t>
            </a:r>
            <a:r>
              <a:rPr lang="en-US" sz="1800" dirty="0">
                <a:solidFill>
                  <a:srgbClr val="000000"/>
                </a:solidFill>
              </a:rPr>
              <a:t> 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A: - A - 50</a:t>
            </a:r>
            <a:r>
              <a:rPr lang="en-US" sz="1800" dirty="0">
                <a:solidFill>
                  <a:srgbClr val="000000"/>
                </a:solidFill>
              </a:rPr>
              <a:t>			       </a:t>
            </a:r>
            <a:r>
              <a:rPr lang="en-US" sz="1800" i="1" dirty="0">
                <a:solidFill>
                  <a:srgbClr val="000000"/>
                </a:solidFill>
              </a:rPr>
              <a:t>C:-	C- 100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                     </a:t>
            </a:r>
            <a:r>
              <a:rPr lang="en-US" sz="1800" b="1" dirty="0">
                <a:solidFill>
                  <a:srgbClr val="000000"/>
                </a:solidFill>
              </a:rPr>
              <a:t>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B:-  B + 50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Log:</a:t>
            </a:r>
          </a:p>
        </p:txBody>
      </p:sp>
      <p:pic>
        <p:nvPicPr>
          <p:cNvPr id="717828" name="Picture 4"/>
          <p:cNvPicPr>
            <a:picLocks noChangeAspect="1" noChangeArrowheads="1"/>
          </p:cNvPicPr>
          <p:nvPr/>
        </p:nvPicPr>
        <p:blipFill>
          <a:blip r:embed="rId2"/>
          <a:srcRect l="1190" t="22223" r="2380" b="22221"/>
          <a:stretch>
            <a:fillRect/>
          </a:stretch>
        </p:blipFill>
        <p:spPr bwMode="auto">
          <a:xfrm>
            <a:off x="1789113" y="4297363"/>
            <a:ext cx="5926137" cy="25606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41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  <a:endParaRPr lang="en-US"/>
          </a:p>
          <a:p>
            <a:pPr marL="381000" indent="-381000">
              <a:lnSpc>
                <a:spcPct val="110000"/>
              </a:lnSpc>
            </a:pPr>
            <a:r>
              <a:rPr lang="en-US"/>
              <a:t>But, this seems like exactly what we are trying to avoid ??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Log writes are </a:t>
            </a:r>
            <a:r>
              <a:rPr lang="en-US" i="1" u="sng"/>
              <a:t>sequential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They are also typically on a different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Aside: LFS == log-structured file system</a:t>
            </a:r>
          </a:p>
        </p:txBody>
      </p:sp>
    </p:spTree>
    <p:extLst>
      <p:ext uri="{BB962C8B-B14F-4D97-AF65-F5344CB8AC3E}">
        <p14:creationId xmlns:p14="http://schemas.microsoft.com/office/powerpoint/2010/main" val="7798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NOTE: As a result of assumptions 1 and 2, if </a:t>
            </a:r>
            <a:r>
              <a:rPr lang="en-US" i="1"/>
              <a:t>data item A </a:t>
            </a:r>
            <a:r>
              <a:rPr lang="en-US"/>
              <a:t>is updated, the log record corresponding to the update is always forced to the disk before </a:t>
            </a:r>
            <a:r>
              <a:rPr lang="en-US" i="1"/>
              <a:t>data item A </a:t>
            </a:r>
            <a:r>
              <a:rPr lang="en-US"/>
              <a:t>is written to the disk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This is actually the only property we need; assumption 1 can be relaxed to just guarantee this (called </a:t>
            </a:r>
            <a:r>
              <a:rPr lang="en-US" i="1" u="sng"/>
              <a:t>write-ahead logging</a:t>
            </a:r>
            <a:r>
              <a:rPr lang="en-US" i="1"/>
              <a:t>)</a:t>
            </a:r>
            <a:endParaRPr lang="en-US"/>
          </a:p>
          <a:p>
            <a:pPr marL="800100" lvl="1" indent="-342900"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152400"/>
            <a:ext cx="7543800" cy="1020762"/>
          </a:xfrm>
        </p:spPr>
        <p:txBody>
          <a:bodyPr/>
          <a:lstStyle/>
          <a:p>
            <a:r>
              <a:rPr lang="en-US" dirty="0"/>
              <a:t>Graphics Processing Units (GPUs)</a:t>
            </a:r>
          </a:p>
        </p:txBody>
      </p:sp>
      <p:pic>
        <p:nvPicPr>
          <p:cNvPr id="2050" name="Picture 2" descr="Schematic diagram of the NVIDIA 8800 GPU">
            <a:extLst>
              <a:ext uri="{FF2B5EF4-FFF2-40B4-BE49-F238E27FC236}">
                <a16:creationId xmlns:a16="http://schemas.microsoft.com/office/drawing/2014/main" id="{06701E9C-7E50-2136-BE5E-157A72F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25600"/>
            <a:ext cx="8534400" cy="44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386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is allowed, so changes of a transaction may have made it to the disk</a:t>
            </a:r>
          </a:p>
          <a:p>
            <a:endParaRPr lang="en-US"/>
          </a:p>
          <a:p>
            <a:r>
              <a:rPr lang="en-US"/>
              <a:t>UNDO(T1):</a:t>
            </a:r>
          </a:p>
          <a:p>
            <a:pPr lvl="1"/>
            <a:r>
              <a:rPr lang="en-US"/>
              <a:t>Procedure executed to </a:t>
            </a:r>
            <a:r>
              <a:rPr lang="en-US" i="1"/>
              <a:t>rollback/undo </a:t>
            </a:r>
            <a:r>
              <a:rPr lang="en-US"/>
              <a:t>the effects of a transaction</a:t>
            </a:r>
          </a:p>
          <a:p>
            <a:pPr lvl="1"/>
            <a:r>
              <a:rPr lang="en-US"/>
              <a:t>E.g. </a:t>
            </a:r>
          </a:p>
          <a:p>
            <a:pPr lvl="2"/>
            <a:r>
              <a:rPr lang="en-US" i="1"/>
              <a:t>&lt;T1,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/>
              <a:t>T1 decides to abort</a:t>
            </a:r>
          </a:p>
          <a:p>
            <a:pPr lvl="1"/>
            <a:endParaRPr lang="en-US"/>
          </a:p>
          <a:p>
            <a:pPr lvl="1"/>
            <a:r>
              <a:rPr lang="en-US"/>
              <a:t>Any of the changes might have made it to the disk</a:t>
            </a:r>
          </a:p>
          <a:p>
            <a:pPr lvl="1"/>
            <a:endParaRPr lang="en-US" i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3213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UNDO(T1):</a:t>
            </a:r>
          </a:p>
          <a:p>
            <a:pPr lvl="1"/>
            <a:r>
              <a:rPr lang="en-US" dirty="0"/>
              <a:t>Go </a:t>
            </a:r>
            <a:r>
              <a:rPr lang="en-US" i="1" u="sng" dirty="0"/>
              <a:t>backwards </a:t>
            </a:r>
            <a:r>
              <a:rPr lang="en-US" dirty="0"/>
              <a:t>in the </a:t>
            </a:r>
            <a:r>
              <a:rPr lang="en-US" i="1" dirty="0"/>
              <a:t>log </a:t>
            </a:r>
            <a:r>
              <a:rPr lang="en-US" dirty="0"/>
              <a:t>looking for log records belonging to T1</a:t>
            </a:r>
            <a:endParaRPr lang="en-US" i="1" dirty="0"/>
          </a:p>
          <a:p>
            <a:pPr lvl="1"/>
            <a:r>
              <a:rPr lang="en-US" dirty="0"/>
              <a:t>Restore the values to the old values</a:t>
            </a:r>
          </a:p>
          <a:p>
            <a:pPr lvl="1"/>
            <a:r>
              <a:rPr lang="en-US" dirty="0"/>
              <a:t>NOTE: Going backwards is important.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was updated twice</a:t>
            </a:r>
          </a:p>
          <a:p>
            <a:pPr lvl="1"/>
            <a:r>
              <a:rPr lang="en-US" dirty="0"/>
              <a:t>In the example, we simply:</a:t>
            </a:r>
          </a:p>
          <a:p>
            <a:pPr lvl="2"/>
            <a:r>
              <a:rPr lang="en-US" dirty="0"/>
              <a:t>Restore A to 300</a:t>
            </a:r>
          </a:p>
          <a:p>
            <a:pPr lvl="2"/>
            <a:r>
              <a:rPr lang="en-US" dirty="0"/>
              <a:t>Restore B to 400</a:t>
            </a:r>
          </a:p>
          <a:p>
            <a:pPr lvl="2"/>
            <a:r>
              <a:rPr lang="en-US" dirty="0"/>
              <a:t>Restore A to 200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Write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such log records are called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compensation log records</a:t>
            </a:r>
          </a:p>
          <a:p>
            <a:pPr lvl="2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&lt;T1, A, 300&gt;, &lt;T1, B, 400&gt;, &lt;T1, A, 200&gt;</a:t>
            </a:r>
            <a:endParaRPr lang="en-US" dirty="0"/>
          </a:p>
          <a:p>
            <a:pPr lvl="1"/>
            <a:r>
              <a:rPr lang="en-US" dirty="0"/>
              <a:t>Note: No other transaction better have changed A or B in the meantime</a:t>
            </a:r>
          </a:p>
          <a:p>
            <a:pPr lvl="2"/>
            <a:r>
              <a:rPr lang="en-US" i="1" u="sng" dirty="0"/>
              <a:t>Strict two-phase locking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Log-based Restart Recovery</a:t>
            </a:r>
          </a:p>
        </p:txBody>
      </p:sp>
    </p:spTree>
    <p:extLst>
      <p:ext uri="{BB962C8B-B14F-4D97-AF65-F5344CB8AC3E}">
        <p14:creationId xmlns:p14="http://schemas.microsoft.com/office/powerpoint/2010/main" val="266904904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16.4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How to use logs for REDO</a:t>
            </a:r>
          </a:p>
          <a:p>
            <a:pPr lvl="1"/>
            <a:r>
              <a:rPr lang="en-US" sz="2400" dirty="0">
                <a:latin typeface="Calibri" charset="0"/>
              </a:rPr>
              <a:t>Idempotency of log records </a:t>
            </a:r>
          </a:p>
          <a:p>
            <a:pPr lvl="1"/>
            <a:r>
              <a:rPr lang="en-US" sz="2400" dirty="0">
                <a:latin typeface="Calibri" charset="0"/>
              </a:rPr>
              <a:t>Restart recovery after a failure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Using Logs for Recovery</a:t>
            </a:r>
          </a:p>
        </p:txBody>
      </p:sp>
    </p:spTree>
    <p:extLst>
      <p:ext uri="{BB962C8B-B14F-4D97-AF65-F5344CB8AC3E}">
        <p14:creationId xmlns:p14="http://schemas.microsoft.com/office/powerpoint/2010/main" val="34577500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49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500688"/>
          </a:xfrm>
        </p:spPr>
        <p:txBody>
          <a:bodyPr/>
          <a:lstStyle/>
          <a:p>
            <a:r>
              <a:rPr lang="en-US"/>
              <a:t>We don’t require FORCE, so a change made by the committed transaction may not have made it to the disk before the system crashed</a:t>
            </a:r>
          </a:p>
          <a:p>
            <a:pPr lvl="1"/>
            <a:r>
              <a:rPr lang="en-US"/>
              <a:t>BUT, the log record did (recall our assumptions)</a:t>
            </a:r>
          </a:p>
          <a:p>
            <a:r>
              <a:rPr lang="en-US"/>
              <a:t>REDO(T1):</a:t>
            </a:r>
          </a:p>
          <a:p>
            <a:pPr lvl="1"/>
            <a:r>
              <a:rPr lang="en-US"/>
              <a:t>Procedure executed to recover a committed transaction</a:t>
            </a:r>
          </a:p>
          <a:p>
            <a:pPr lvl="1"/>
            <a:r>
              <a:rPr lang="en-US"/>
              <a:t>E.g.</a:t>
            </a:r>
          </a:p>
          <a:p>
            <a:pPr lvl="2"/>
            <a:r>
              <a:rPr lang="en-US"/>
              <a:t>&lt;</a:t>
            </a:r>
            <a:r>
              <a:rPr lang="en-US" i="1"/>
              <a:t>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 i="1"/>
              <a:t>&lt;T1, COMMIT&gt;</a:t>
            </a:r>
          </a:p>
          <a:p>
            <a:pPr lvl="1"/>
            <a:r>
              <a:rPr lang="en-US"/>
              <a:t>By our assumptions, all the log records made it to the disk (since the transaction committed)</a:t>
            </a:r>
          </a:p>
          <a:p>
            <a:pPr lvl="1"/>
            <a:r>
              <a:rPr lang="en-US"/>
              <a:t>But any or none of the changes to A or B might have made it to disk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REDO(T1):</a:t>
            </a:r>
          </a:p>
          <a:p>
            <a:pPr lvl="1"/>
            <a:r>
              <a:rPr lang="en-US"/>
              <a:t>Go </a:t>
            </a:r>
            <a:r>
              <a:rPr lang="en-US" i="1" u="sng"/>
              <a:t>forwards </a:t>
            </a:r>
            <a:r>
              <a:rPr lang="en-US"/>
              <a:t>in the </a:t>
            </a:r>
            <a:r>
              <a:rPr lang="en-US" i="1"/>
              <a:t>log </a:t>
            </a:r>
            <a:r>
              <a:rPr lang="en-US"/>
              <a:t>looking for log records belonging to T1</a:t>
            </a:r>
            <a:endParaRPr lang="en-US" i="1"/>
          </a:p>
          <a:p>
            <a:pPr lvl="1"/>
            <a:r>
              <a:rPr lang="en-US"/>
              <a:t>Set the values to the new values</a:t>
            </a:r>
          </a:p>
          <a:p>
            <a:pPr lvl="1"/>
            <a:r>
              <a:rPr lang="en-US"/>
              <a:t>NOTE: Going forwards is important.</a:t>
            </a:r>
          </a:p>
          <a:p>
            <a:pPr lvl="1"/>
            <a:r>
              <a:rPr lang="en-US"/>
              <a:t>In the example, we simply:</a:t>
            </a:r>
          </a:p>
          <a:p>
            <a:pPr lvl="2"/>
            <a:r>
              <a:rPr lang="en-US"/>
              <a:t>Set A to 300</a:t>
            </a:r>
          </a:p>
          <a:p>
            <a:pPr lvl="2"/>
            <a:r>
              <a:rPr lang="en-US"/>
              <a:t>Set B to 300</a:t>
            </a:r>
          </a:p>
          <a:p>
            <a:pPr lvl="2"/>
            <a:r>
              <a:rPr lang="en-US"/>
              <a:t>Set A to 200</a:t>
            </a:r>
          </a:p>
        </p:txBody>
      </p:sp>
    </p:spTree>
    <p:extLst>
      <p:ext uri="{BB962C8B-B14F-4D97-AF65-F5344CB8AC3E}">
        <p14:creationId xmlns:p14="http://schemas.microsoft.com/office/powerpoint/2010/main" val="8317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Idempotency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redo and undo are required to </a:t>
            </a:r>
            <a:r>
              <a:rPr lang="en-US" i="1"/>
              <a:t>idempotent</a:t>
            </a:r>
          </a:p>
          <a:p>
            <a:pPr lvl="1"/>
            <a:r>
              <a:rPr lang="en-US" i="1"/>
              <a:t>F is idempotent, if F(x) = F(F(x)) = F(F(F(F(…F(x)))))</a:t>
            </a:r>
          </a:p>
          <a:p>
            <a:r>
              <a:rPr lang="en-US"/>
              <a:t>Multiple applications shouldn’t change the effect</a:t>
            </a:r>
          </a:p>
          <a:p>
            <a:pPr lvl="1"/>
            <a:r>
              <a:rPr lang="en-US"/>
              <a:t>This is important because we don’t know exactly what made it to the disk, and we can’t keep track of that</a:t>
            </a:r>
          </a:p>
          <a:p>
            <a:pPr lvl="1"/>
            <a:r>
              <a:rPr lang="en-US"/>
              <a:t>E.g. consider a log record of the type </a:t>
            </a:r>
          </a:p>
          <a:p>
            <a:pPr lvl="2"/>
            <a:r>
              <a:rPr lang="en-US"/>
              <a:t>&lt;T1, A, </a:t>
            </a:r>
            <a:r>
              <a:rPr lang="en-US" i="1" u="sng"/>
              <a:t>incremented by 100&gt;</a:t>
            </a:r>
          </a:p>
          <a:p>
            <a:pPr lvl="2"/>
            <a:r>
              <a:rPr lang="en-US"/>
              <a:t>Old value was 200, and so new value was 300</a:t>
            </a:r>
          </a:p>
          <a:p>
            <a:pPr lvl="1"/>
            <a:r>
              <a:rPr lang="en-US"/>
              <a:t>But the on disk value might be 200 or 300 (since we have no control over the buffer manager)</a:t>
            </a:r>
          </a:p>
          <a:p>
            <a:pPr lvl="1"/>
            <a:r>
              <a:rPr lang="en-US"/>
              <a:t>So we have no idea whether to apply this log record or not</a:t>
            </a:r>
          </a:p>
          <a:p>
            <a:pPr lvl="1"/>
            <a:r>
              <a:rPr lang="en-US"/>
              <a:t>Hence, </a:t>
            </a:r>
            <a:r>
              <a:rPr lang="en-US" i="1"/>
              <a:t>value based logging </a:t>
            </a:r>
            <a:r>
              <a:rPr lang="en-US"/>
              <a:t>is used (also called </a:t>
            </a:r>
            <a:r>
              <a:rPr lang="en-US" i="1" u="sng"/>
              <a:t>physical)</a:t>
            </a:r>
            <a:r>
              <a:rPr lang="en-US"/>
              <a:t>, not operation based (also called </a:t>
            </a:r>
            <a:r>
              <a:rPr lang="en-US" i="1" u="sng"/>
              <a:t>logical)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9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is maintained</a:t>
            </a:r>
          </a:p>
          <a:p>
            <a:endParaRPr lang="en-US"/>
          </a:p>
          <a:p>
            <a:r>
              <a:rPr lang="en-US"/>
              <a:t>If during the normal processing, a transaction needs to abort</a:t>
            </a:r>
          </a:p>
          <a:p>
            <a:pPr lvl="1"/>
            <a:r>
              <a:rPr lang="en-US"/>
              <a:t>UNDO() is used for that purpose</a:t>
            </a:r>
          </a:p>
          <a:p>
            <a:pPr lvl="1"/>
            <a:endParaRPr lang="en-US"/>
          </a:p>
          <a:p>
            <a:r>
              <a:rPr lang="en-US"/>
              <a:t>If the system crashes, then we need to do recovery using both UNDO() and REDO()</a:t>
            </a:r>
          </a:p>
          <a:p>
            <a:pPr lvl="1"/>
            <a:r>
              <a:rPr lang="en-US"/>
              <a:t>Some transactions that were going on at the time of crash may not have completed, and must be </a:t>
            </a:r>
            <a:r>
              <a:rPr lang="en-US" i="1"/>
              <a:t>aborted/undone</a:t>
            </a:r>
          </a:p>
          <a:p>
            <a:pPr lvl="1"/>
            <a:r>
              <a:rPr lang="en-US"/>
              <a:t>Some transaction may have committed, but their changes didn’t make it to disk, so they must be </a:t>
            </a:r>
            <a:r>
              <a:rPr lang="en-US" i="1"/>
              <a:t>redone</a:t>
            </a:r>
          </a:p>
          <a:p>
            <a:pPr lvl="1"/>
            <a:r>
              <a:rPr lang="en-US"/>
              <a:t>Called </a:t>
            </a:r>
            <a:r>
              <a:rPr lang="en-US" i="1"/>
              <a:t>restart recovery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{} (empty)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first log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41498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>
                <a:latin typeface="Helvetica" charset="0"/>
              </a:rPr>
              <a:t>Undo phase: </a:t>
            </a:r>
            <a:endParaRPr lang="en-US">
              <a:latin typeface="Helvetica" charset="0"/>
            </a:endParaRPr>
          </a:p>
          <a:p>
            <a:pPr marL="800100" lvl="1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Scan log backwards from end 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2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 perform same actions as for transaction rollback: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 perform undo by writing </a:t>
            </a:r>
            <a:r>
              <a:rPr lang="en-US" i="1">
                <a:latin typeface="Helvetica" charset="0"/>
                <a:ea typeface="ＭＳ Ｐゴシック" charset="0"/>
              </a:rPr>
              <a:t>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>
                <a:latin typeface="Helvetica" charset="0"/>
                <a:ea typeface="ＭＳ Ｐゴシック" charset="0"/>
              </a:rPr>
              <a:t> to </a:t>
            </a:r>
            <a:r>
              <a:rPr lang="en-US" i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&gt;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undo-list,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 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abort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Remove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  </a:t>
            </a:r>
            <a:r>
              <a:rPr lang="en-US">
                <a:latin typeface="Helvetica" charset="0"/>
                <a:ea typeface="ＭＳ Ｐゴシック" charset="0"/>
              </a:rPr>
              <a:t>from undo-list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Stop when undo-list is empty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  <a:ea typeface="ＭＳ Ｐゴシック" charset="0"/>
              </a:rPr>
              <a:t>i.e.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has been found for every transaction in undo-list</a:t>
            </a:r>
          </a:p>
          <a:p>
            <a:pPr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</a:rPr>
              <a:t>After undo phase completes, normal transaction processing can commence</a:t>
            </a:r>
          </a:p>
        </p:txBody>
      </p:sp>
    </p:spTree>
    <p:extLst>
      <p:ext uri="{BB962C8B-B14F-4D97-AF65-F5344CB8AC3E}">
        <p14:creationId xmlns:p14="http://schemas.microsoft.com/office/powerpoint/2010/main" val="230580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pic>
        <p:nvPicPr>
          <p:cNvPr id="3074" name="Picture 2" descr="Ethernet Standards Timeline">
            <a:extLst>
              <a:ext uri="{FF2B5EF4-FFF2-40B4-BE49-F238E27FC236}">
                <a16:creationId xmlns:a16="http://schemas.microsoft.com/office/drawing/2014/main" id="{8B6AF352-A4F0-AFDA-D249-5986EF236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10FD4-3F0D-06A3-33CA-33A80AC72534}"/>
              </a:ext>
            </a:extLst>
          </p:cNvPr>
          <p:cNvSpPr txBox="1"/>
          <p:nvPr/>
        </p:nvSpPr>
        <p:spPr>
          <a:xfrm>
            <a:off x="1447800" y="5791200"/>
            <a:ext cx="762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Faster now to access another computer’s memory (in a data center) than </a:t>
            </a:r>
          </a:p>
          <a:p>
            <a:pPr algn="l"/>
            <a:r>
              <a:rPr lang="en-US" dirty="0"/>
              <a:t>your own disk.</a:t>
            </a:r>
          </a:p>
        </p:txBody>
      </p:sp>
    </p:spTree>
    <p:extLst>
      <p:ext uri="{BB962C8B-B14F-4D97-AF65-F5344CB8AC3E}">
        <p14:creationId xmlns:p14="http://schemas.microsoft.com/office/powerpoint/2010/main" val="143958920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Recovery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149350"/>
            <a:ext cx="87503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8445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Checkpointing; Write-ahead Logging; Recap</a:t>
            </a:r>
          </a:p>
        </p:txBody>
      </p:sp>
    </p:spTree>
    <p:extLst>
      <p:ext uri="{BB962C8B-B14F-4D97-AF65-F5344CB8AC3E}">
        <p14:creationId xmlns:p14="http://schemas.microsoft.com/office/powerpoint/2010/main" val="352052648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16.3.6, 16.5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Checkpointing</a:t>
            </a:r>
          </a:p>
          <a:p>
            <a:pPr lvl="1"/>
            <a:r>
              <a:rPr lang="en-US" sz="2400" dirty="0">
                <a:latin typeface="Calibri" charset="0"/>
              </a:rPr>
              <a:t>Write-ahead logging</a:t>
            </a:r>
          </a:p>
          <a:p>
            <a:pPr lvl="1"/>
            <a:r>
              <a:rPr lang="en-US" sz="2400" dirty="0">
                <a:latin typeface="Calibri" charset="0"/>
              </a:rPr>
              <a:t>Recap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Recovery: Recap</a:t>
            </a:r>
          </a:p>
        </p:txBody>
      </p:sp>
    </p:spTree>
    <p:extLst>
      <p:ext uri="{BB962C8B-B14F-4D97-AF65-F5344CB8AC3E}">
        <p14:creationId xmlns:p14="http://schemas.microsoft.com/office/powerpoint/2010/main" val="696796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far should we go back in the log while constructing redo and undo lists ??</a:t>
            </a:r>
          </a:p>
          <a:p>
            <a:pPr lvl="1"/>
            <a:r>
              <a:rPr lang="en-US"/>
              <a:t>It is possible that a transaction made an update at the very beginning of the system, and that update never made it to disk</a:t>
            </a:r>
          </a:p>
          <a:p>
            <a:pPr lvl="2"/>
            <a:r>
              <a:rPr lang="en-US"/>
              <a:t>very very unlikely, but possible (because we don’t do force)</a:t>
            </a:r>
          </a:p>
          <a:p>
            <a:pPr lvl="1"/>
            <a:r>
              <a:rPr lang="en-US"/>
              <a:t>For correctness, we have to go back all the way to the beginning of the log</a:t>
            </a:r>
          </a:p>
          <a:p>
            <a:pPr lvl="1"/>
            <a:r>
              <a:rPr lang="en-US"/>
              <a:t>Bad idea !!</a:t>
            </a:r>
          </a:p>
          <a:p>
            <a:endParaRPr lang="en-US"/>
          </a:p>
          <a:p>
            <a:r>
              <a:rPr lang="en-US"/>
              <a:t>Checkpointing is a mechanism to reduce this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15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529263"/>
          </a:xfrm>
        </p:spPr>
        <p:txBody>
          <a:bodyPr/>
          <a:lstStyle/>
          <a:p>
            <a:r>
              <a:rPr lang="en-US"/>
              <a:t>Periodically, the database system writes out everything in the memory to disk</a:t>
            </a:r>
          </a:p>
          <a:p>
            <a:pPr lvl="1"/>
            <a:r>
              <a:rPr lang="en-US"/>
              <a:t>Goal is to get the database in a state that we know (not necessarily consistent state)</a:t>
            </a:r>
          </a:p>
          <a:p>
            <a:r>
              <a:rPr lang="en-US"/>
              <a:t>Steps:</a:t>
            </a:r>
          </a:p>
          <a:p>
            <a:pPr lvl="1"/>
            <a:r>
              <a:rPr lang="en-US"/>
              <a:t>Stop all other activity in the database system</a:t>
            </a:r>
          </a:p>
          <a:p>
            <a:pPr lvl="1"/>
            <a:r>
              <a:rPr lang="en-US"/>
              <a:t>Write out the entire contents of the memory to the disk </a:t>
            </a:r>
          </a:p>
          <a:p>
            <a:pPr lvl="2"/>
            <a:r>
              <a:rPr lang="en-US"/>
              <a:t>Only need to write updated pages, so not so bad</a:t>
            </a:r>
          </a:p>
          <a:p>
            <a:pPr lvl="2"/>
            <a:r>
              <a:rPr lang="en-US"/>
              <a:t>Entire === all updates, whether committed or not</a:t>
            </a:r>
          </a:p>
          <a:p>
            <a:pPr lvl="1"/>
            <a:r>
              <a:rPr lang="en-US"/>
              <a:t>Write out all the log records to the disk</a:t>
            </a:r>
          </a:p>
          <a:p>
            <a:pPr lvl="1"/>
            <a:r>
              <a:rPr lang="en-US"/>
              <a:t>Write out a special log record to disk </a:t>
            </a:r>
          </a:p>
          <a:p>
            <a:pPr lvl="2"/>
            <a:r>
              <a:rPr lang="en-US"/>
              <a:t>&lt;</a:t>
            </a:r>
            <a:r>
              <a:rPr lang="en-US" i="1"/>
              <a:t>CHECKPOINT LIST_OF_ACTIVE_TRANSACTIONS&gt;</a:t>
            </a:r>
          </a:p>
          <a:p>
            <a:pPr lvl="2"/>
            <a:r>
              <a:rPr lang="en-US"/>
              <a:t>The second component is the list of all active transactions in the system right now</a:t>
            </a:r>
          </a:p>
          <a:p>
            <a:pPr lvl="1"/>
            <a:r>
              <a:rPr lang="en-US"/>
              <a:t>Continue with the transactions again</a:t>
            </a:r>
          </a:p>
        </p:txBody>
      </p:sp>
    </p:spTree>
    <p:extLst>
      <p:ext uri="{BB962C8B-B14F-4D97-AF65-F5344CB8AC3E}">
        <p14:creationId xmlns:p14="http://schemas.microsoft.com/office/powerpoint/2010/main" val="32849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 (No difference for Undo phase):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Find last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record, and 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2" indent="0">
              <a:buNone/>
            </a:pPr>
            <a:r>
              <a:rPr lang="en-US" dirty="0">
                <a:latin typeface="Helvetica" charset="0"/>
                <a:ea typeface="ＭＳ Ｐゴシック" charset="0"/>
              </a:rPr>
              <a:t>- If no checkpoint record, start at the beginning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above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pPr marL="11430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27583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 …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  <a:p>
            <a:pPr lvl="1"/>
            <a:r>
              <a:rPr lang="en-US"/>
              <a:t>Uses a </a:t>
            </a:r>
            <a:r>
              <a:rPr lang="en-US" i="1"/>
              <a:t>log </a:t>
            </a:r>
            <a:r>
              <a:rPr lang="en-US"/>
              <a:t>to aid during recovery</a:t>
            </a:r>
          </a:p>
          <a:p>
            <a:pPr lvl="1"/>
            <a:endParaRPr lang="en-US"/>
          </a:p>
          <a:p>
            <a:r>
              <a:rPr lang="en-US"/>
              <a:t>UNDO()</a:t>
            </a:r>
          </a:p>
          <a:p>
            <a:pPr lvl="1"/>
            <a:r>
              <a:rPr lang="en-US"/>
              <a:t>Used for normal transaction abort/rollback, as well as during restart recovery</a:t>
            </a:r>
          </a:p>
          <a:p>
            <a:pPr lvl="1"/>
            <a:endParaRPr lang="en-US"/>
          </a:p>
          <a:p>
            <a:r>
              <a:rPr lang="en-US"/>
              <a:t>REDO()</a:t>
            </a:r>
          </a:p>
          <a:p>
            <a:pPr lvl="1"/>
            <a:r>
              <a:rPr lang="en-US"/>
              <a:t>Used during restart recovery </a:t>
            </a:r>
          </a:p>
          <a:p>
            <a:pPr lvl="1"/>
            <a:endParaRPr lang="en-US"/>
          </a:p>
          <a:p>
            <a:r>
              <a:rPr lang="en-US"/>
              <a:t>Checkpoints</a:t>
            </a:r>
          </a:p>
          <a:p>
            <a:pPr lvl="1"/>
            <a:r>
              <a:rPr lang="en-US"/>
              <a:t>Used to reduce the restart recovery time</a:t>
            </a:r>
          </a:p>
        </p:txBody>
      </p:sp>
    </p:spTree>
    <p:extLst>
      <p:ext uri="{BB962C8B-B14F-4D97-AF65-F5344CB8AC3E}">
        <p14:creationId xmlns:p14="http://schemas.microsoft.com/office/powerpoint/2010/main" val="185045067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051800" cy="5341938"/>
          </a:xfrm>
        </p:spPr>
        <p:txBody>
          <a:bodyPr/>
          <a:lstStyle/>
          <a:p>
            <a:r>
              <a:rPr lang="en-US"/>
              <a:t>We assumed that log records are written to disk as soon as generated</a:t>
            </a:r>
          </a:p>
          <a:p>
            <a:pPr lvl="1"/>
            <a:r>
              <a:rPr lang="en-US"/>
              <a:t>Too restrictive</a:t>
            </a:r>
          </a:p>
          <a:p>
            <a:r>
              <a:rPr lang="en-US"/>
              <a:t>Write-ahead logging:</a:t>
            </a:r>
          </a:p>
          <a:p>
            <a:pPr lvl="1"/>
            <a:r>
              <a:rPr lang="en-US"/>
              <a:t>Before an update on a data item (say A) makes it to disk, the log records referring to the update must be forced to disk</a:t>
            </a:r>
          </a:p>
          <a:p>
            <a:pPr lvl="1"/>
            <a:r>
              <a:rPr lang="en-US"/>
              <a:t>How ?</a:t>
            </a:r>
          </a:p>
          <a:p>
            <a:pPr lvl="2"/>
            <a:r>
              <a:rPr lang="en-US"/>
              <a:t>Each log record has a log sequence number (LSN)</a:t>
            </a:r>
          </a:p>
          <a:p>
            <a:pPr lvl="3"/>
            <a:r>
              <a:rPr lang="en-US"/>
              <a:t>Monotonically increasing</a:t>
            </a:r>
          </a:p>
          <a:p>
            <a:pPr lvl="2"/>
            <a:r>
              <a:rPr lang="en-US"/>
              <a:t>For each page in the memory, we maintain the LSN of the </a:t>
            </a:r>
            <a:r>
              <a:rPr lang="en-US" i="1" u="sng"/>
              <a:t>last log record</a:t>
            </a:r>
            <a:r>
              <a:rPr lang="en-US" i="1"/>
              <a:t> </a:t>
            </a:r>
            <a:r>
              <a:rPr lang="en-US"/>
              <a:t>that updated a record on this page</a:t>
            </a:r>
          </a:p>
          <a:p>
            <a:pPr lvl="3"/>
            <a:r>
              <a:rPr lang="en-US" i="1"/>
              <a:t>pageLSN</a:t>
            </a:r>
          </a:p>
          <a:p>
            <a:pPr lvl="2"/>
            <a:r>
              <a:rPr lang="en-US"/>
              <a:t>If a page </a:t>
            </a:r>
            <a:r>
              <a:rPr lang="en-US" i="1"/>
              <a:t>P </a:t>
            </a:r>
            <a:r>
              <a:rPr lang="en-US"/>
              <a:t>is to be written to disk, all the log records till </a:t>
            </a:r>
            <a:r>
              <a:rPr lang="en-US" i="1"/>
              <a:t>pageLSN(P)</a:t>
            </a:r>
            <a:r>
              <a:rPr lang="en-US"/>
              <a:t> are forced to disk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Write-ahead logging (WAL) is sufficient for all our purposes</a:t>
            </a:r>
          </a:p>
          <a:p>
            <a:pPr lvl="1"/>
            <a:r>
              <a:rPr lang="en-US"/>
              <a:t>All the algorithms discussed before work</a:t>
            </a:r>
          </a:p>
          <a:p>
            <a:pPr lvl="1"/>
            <a:endParaRPr lang="en-US"/>
          </a:p>
          <a:p>
            <a:r>
              <a:rPr lang="en-US"/>
              <a:t>Note the special case: </a:t>
            </a:r>
          </a:p>
          <a:p>
            <a:pPr lvl="1"/>
            <a:r>
              <a:rPr lang="en-US"/>
              <a:t>A transaction is not considered committed, unless the &lt;T, commit&gt; record is on disk</a:t>
            </a:r>
          </a:p>
        </p:txBody>
      </p:sp>
    </p:spTree>
    <p:extLst>
      <p:ext uri="{BB962C8B-B14F-4D97-AF65-F5344CB8AC3E}">
        <p14:creationId xmlns:p14="http://schemas.microsoft.com/office/powerpoint/2010/main" val="227037672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halts during checkpointing</a:t>
            </a:r>
          </a:p>
          <a:p>
            <a:pPr lvl="1"/>
            <a:r>
              <a:rPr lang="en-US"/>
              <a:t>Not acceptable</a:t>
            </a:r>
          </a:p>
          <a:p>
            <a:pPr lvl="1"/>
            <a:r>
              <a:rPr lang="en-US"/>
              <a:t>Advanced recovery techniques allow the system to continue processing while checkpointing is going on</a:t>
            </a:r>
          </a:p>
          <a:p>
            <a:pPr lvl="1"/>
            <a:endParaRPr lang="en-US"/>
          </a:p>
          <a:p>
            <a:r>
              <a:rPr lang="en-US"/>
              <a:t>System may crash during recovery</a:t>
            </a:r>
          </a:p>
          <a:p>
            <a:pPr lvl="1"/>
            <a:r>
              <a:rPr lang="en-US"/>
              <a:t>Our simple protocol is actually fine</a:t>
            </a:r>
          </a:p>
          <a:p>
            <a:pPr lvl="1"/>
            <a:r>
              <a:rPr lang="en-US"/>
              <a:t>In general, this can be painful to handle</a:t>
            </a:r>
          </a:p>
          <a:p>
            <a:pPr lvl="1"/>
            <a:endParaRPr lang="en-US"/>
          </a:p>
          <a:p>
            <a:r>
              <a:rPr lang="en-US"/>
              <a:t>B+-Tree and other indexing techniques</a:t>
            </a:r>
          </a:p>
          <a:p>
            <a:pPr lvl="1"/>
            <a:r>
              <a:rPr lang="en-US"/>
              <a:t>Strict 2PL is typically not followed (we didn’t cover this)</a:t>
            </a:r>
          </a:p>
          <a:p>
            <a:pPr lvl="1"/>
            <a:r>
              <a:rPr lang="en-US"/>
              <a:t>So physical logging is not sufficient; must have logical logging</a:t>
            </a:r>
          </a:p>
        </p:txBody>
      </p:sp>
    </p:spTree>
    <p:extLst>
      <p:ext uri="{BB962C8B-B14F-4D97-AF65-F5344CB8AC3E}">
        <p14:creationId xmlns:p14="http://schemas.microsoft.com/office/powerpoint/2010/main" val="191060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Architectures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E6B2B82-5492-EFE9-A901-4EA27FADE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228600" y="1394620"/>
            <a:ext cx="4478185" cy="305276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12AAF-CFBE-9D9B-C811-8BD67060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699002"/>
            <a:ext cx="4132434" cy="2133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42B0B-BAA8-B73D-E103-CE0067F6F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252" y="1924396"/>
            <a:ext cx="4015752" cy="25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ARIES: Considered </a:t>
            </a:r>
            <a:r>
              <a:rPr lang="en-US" i="1"/>
              <a:t>the canonical description of log-based recovery</a:t>
            </a:r>
          </a:p>
          <a:p>
            <a:pPr lvl="1">
              <a:lnSpc>
                <a:spcPct val="90000"/>
              </a:lnSpc>
            </a:pPr>
            <a:r>
              <a:rPr lang="en-US"/>
              <a:t>Used in most systems</a:t>
            </a:r>
          </a:p>
          <a:p>
            <a:pPr lvl="1">
              <a:lnSpc>
                <a:spcPct val="90000"/>
              </a:lnSpc>
            </a:pPr>
            <a:r>
              <a:rPr lang="en-US"/>
              <a:t>Has many other types of log records that simplify recovery significantly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Loss of disk:</a:t>
            </a:r>
          </a:p>
          <a:p>
            <a:pPr lvl="1">
              <a:lnSpc>
                <a:spcPct val="90000"/>
              </a:lnSpc>
            </a:pPr>
            <a:r>
              <a:rPr lang="en-US"/>
              <a:t>Can use a scheme similar to checkpoining to periodically dump the database onto </a:t>
            </a:r>
            <a:r>
              <a:rPr lang="en-US" i="1"/>
              <a:t>tapes </a:t>
            </a:r>
            <a:r>
              <a:rPr lang="en-US"/>
              <a:t>or </a:t>
            </a:r>
            <a:r>
              <a:rPr lang="en-US" i="1"/>
              <a:t>optical storage</a:t>
            </a:r>
          </a:p>
          <a:p>
            <a:pPr lvl="1">
              <a:lnSpc>
                <a:spcPct val="90000"/>
              </a:lnSpc>
            </a:pPr>
            <a:r>
              <a:rPr lang="en-US"/>
              <a:t>Techniques exist for doing this while the transactions are executing (called </a:t>
            </a:r>
            <a:r>
              <a:rPr lang="en-US" i="1"/>
              <a:t>fuzzy dumps)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Shadow paging:</a:t>
            </a:r>
          </a:p>
          <a:p>
            <a:pPr lvl="1">
              <a:lnSpc>
                <a:spcPct val="90000"/>
              </a:lnSpc>
            </a:pPr>
            <a:r>
              <a:rPr lang="en-US"/>
              <a:t>Read up</a:t>
            </a:r>
          </a:p>
        </p:txBody>
      </p:sp>
    </p:spTree>
    <p:extLst>
      <p:ext uri="{BB962C8B-B14F-4D97-AF65-F5344CB8AC3E}">
        <p14:creationId xmlns:p14="http://schemas.microsoft.com/office/powerpoint/2010/main" val="40446187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vs NO STEAL, FORCE vs NO FORCE</a:t>
            </a:r>
          </a:p>
          <a:p>
            <a:pPr lvl="1"/>
            <a:r>
              <a:rPr lang="en-US"/>
              <a:t>We studied how to do STEAL and NO FORCE through log-based recovery scheme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66738" y="2708275"/>
            <a:ext cx="3554412" cy="2808288"/>
            <a:chOff x="357" y="1418"/>
            <a:chExt cx="2239" cy="1769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69" y="2386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357" y="1627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1141" y="2956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2064" y="2958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Desired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Trivial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697413" y="2655888"/>
            <a:ext cx="3554412" cy="2808287"/>
            <a:chOff x="2959" y="1385"/>
            <a:chExt cx="2239" cy="1769"/>
          </a:xfrm>
        </p:grpSpPr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3071" y="2353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2959" y="1594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3743" y="2923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43439" name="Rectangle 15"/>
            <p:cNvSpPr>
              <a:spLocks noChangeArrowheads="1"/>
            </p:cNvSpPr>
            <p:nvPr/>
          </p:nvSpPr>
          <p:spPr bwMode="auto">
            <a:xfrm>
              <a:off x="4666" y="2925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43440" name="Rectangle 16"/>
            <p:cNvSpPr>
              <a:spLocks noChangeArrowheads="1"/>
            </p:cNvSpPr>
            <p:nvPr/>
          </p:nvSpPr>
          <p:spPr bwMode="auto">
            <a:xfrm>
              <a:off x="4444" y="1387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UNDO</a:t>
              </a:r>
            </a:p>
          </p:txBody>
        </p:sp>
        <p:sp>
          <p:nvSpPr>
            <p:cNvPr id="743441" name="Rectangle 17"/>
            <p:cNvSpPr>
              <a:spLocks noChangeArrowheads="1"/>
            </p:cNvSpPr>
            <p:nvPr/>
          </p:nvSpPr>
          <p:spPr bwMode="auto">
            <a:xfrm>
              <a:off x="3662" y="2105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UNDO</a:t>
              </a:r>
            </a:p>
          </p:txBody>
        </p:sp>
        <p:sp>
          <p:nvSpPr>
            <p:cNvPr id="743442" name="Rectangle 18"/>
            <p:cNvSpPr>
              <a:spLocks noChangeArrowheads="1"/>
            </p:cNvSpPr>
            <p:nvPr/>
          </p:nvSpPr>
          <p:spPr bwMode="auto">
            <a:xfrm>
              <a:off x="4441" y="2104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UNDO</a:t>
              </a:r>
            </a:p>
          </p:txBody>
        </p:sp>
        <p:sp>
          <p:nvSpPr>
            <p:cNvPr id="743443" name="Rectangle 19"/>
            <p:cNvSpPr>
              <a:spLocks noChangeArrowheads="1"/>
            </p:cNvSpPr>
            <p:nvPr/>
          </p:nvSpPr>
          <p:spPr bwMode="auto">
            <a:xfrm>
              <a:off x="3661" y="1385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UNDO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</a:t>
            </a:r>
          </a:p>
          <a:p>
            <a:pPr lvl="1"/>
            <a:r>
              <a:rPr lang="en-US"/>
              <a:t>Atomicity and Durability :</a:t>
            </a:r>
          </a:p>
          <a:p>
            <a:pPr lvl="2"/>
            <a:r>
              <a:rPr lang="en-US"/>
              <a:t>Logs, undo(), redo(), WAL etc</a:t>
            </a:r>
          </a:p>
          <a:p>
            <a:pPr lvl="2"/>
            <a:endParaRPr lang="en-US"/>
          </a:p>
          <a:p>
            <a:pPr lvl="1"/>
            <a:r>
              <a:rPr lang="en-US"/>
              <a:t>Consistency and Isolation:</a:t>
            </a:r>
          </a:p>
          <a:p>
            <a:pPr lvl="2"/>
            <a:r>
              <a:rPr lang="en-US"/>
              <a:t>Concurrency schemes</a:t>
            </a:r>
          </a:p>
          <a:p>
            <a:pPr lvl="2"/>
            <a:endParaRPr lang="en-US"/>
          </a:p>
          <a:p>
            <a:pPr lvl="1"/>
            <a:r>
              <a:rPr lang="en-US"/>
              <a:t>Strong interactions:</a:t>
            </a:r>
          </a:p>
          <a:p>
            <a:pPr lvl="2"/>
            <a:r>
              <a:rPr lang="en-US"/>
              <a:t>We had to assume Strict 2PL for proving correctness of recovery</a:t>
            </a:r>
          </a:p>
          <a:p>
            <a:pPr lvl="2"/>
            <a:endParaRPr lang="en-US"/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876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36389600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1810"/>
            <a:ext cx="8599714" cy="5516562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19.1-19.4, 19.6: at a fairly high level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Distributed databases and replication</a:t>
            </a:r>
          </a:p>
          <a:p>
            <a:pPr lvl="1"/>
            <a:r>
              <a:rPr lang="en-US" sz="2400" dirty="0">
                <a:latin typeface="Calibri" charset="0"/>
              </a:rPr>
              <a:t>Transaction processing in distributed databases</a:t>
            </a:r>
          </a:p>
          <a:p>
            <a:pPr lvl="1"/>
            <a:r>
              <a:rPr lang="en-US" sz="2400" dirty="0">
                <a:latin typeface="Calibri" charset="0"/>
              </a:rPr>
              <a:t>2-Phase Commit</a:t>
            </a:r>
          </a:p>
          <a:p>
            <a:pPr lvl="1"/>
            <a:r>
              <a:rPr lang="en-US" sz="2400" dirty="0">
                <a:latin typeface="Calibri" charset="0"/>
              </a:rPr>
              <a:t>Brief discussion of other protocols including </a:t>
            </a:r>
            <a:r>
              <a:rPr lang="en-US" sz="2400" dirty="0" err="1">
                <a:latin typeface="Calibri" charset="0"/>
              </a:rPr>
              <a:t>Paxos</a:t>
            </a:r>
            <a:endParaRPr lang="en-US" sz="2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98088655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Distributed Database System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8267700" cy="4554538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distributed database system consists of loosely coupled sites that share no physical component</a:t>
            </a:r>
          </a:p>
          <a:p>
            <a:r>
              <a:rPr lang="en-US" dirty="0">
                <a:latin typeface="Helvetica" charset="0"/>
              </a:rPr>
              <a:t>Database systems that run on each site are independent of each other</a:t>
            </a:r>
          </a:p>
          <a:p>
            <a:pPr lvl="1"/>
            <a:r>
              <a:rPr lang="en-US" dirty="0">
                <a:latin typeface="Helvetica" charset="0"/>
              </a:rPr>
              <a:t>Or not – lot of variations here</a:t>
            </a:r>
          </a:p>
          <a:p>
            <a:r>
              <a:rPr lang="en-US" dirty="0">
                <a:latin typeface="Helvetica" charset="0"/>
              </a:rPr>
              <a:t>Transactions may access data at one or more sites</a:t>
            </a:r>
          </a:p>
          <a:p>
            <a:pPr lvl="1"/>
            <a:r>
              <a:rPr lang="en-US" dirty="0">
                <a:latin typeface="Helvetica" charset="0"/>
              </a:rPr>
              <a:t>Because of replication, even updating a single data item involves a “distributed transaction” (to keep all replicas up to date)</a:t>
            </a:r>
          </a:p>
        </p:txBody>
      </p:sp>
      <p:pic>
        <p:nvPicPr>
          <p:cNvPr id="206850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EDBF1A3C-1B92-5343-A036-A5152A47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91" y="3742447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35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relation or fragment of a relation is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dirty="0">
                <a:latin typeface="Helvetica" charset="0"/>
              </a:rPr>
              <a:t> if it is stored redundantly in two or more sites</a:t>
            </a:r>
          </a:p>
          <a:p>
            <a:pPr lvl="2"/>
            <a:endParaRPr lang="en-US" sz="1050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Advantages: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pPr lvl="3">
              <a:lnSpc>
                <a:spcPct val="110000"/>
              </a:lnSpc>
            </a:pPr>
            <a:endParaRPr lang="en-US" sz="1100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/>
                </a:solidFill>
                <a:latin typeface="Helvetica" charset="0"/>
              </a:rPr>
              <a:t>Typically we use the term “data items”, which may be tuples or relations or relation partitions</a:t>
            </a:r>
            <a:endParaRPr lang="en-US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Distributed Transactions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901283"/>
            <a:ext cx="7661275" cy="4013200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Transaction may access data at several sites</a:t>
            </a:r>
          </a:p>
          <a:p>
            <a:pPr lvl="1"/>
            <a:r>
              <a:rPr lang="en-US" sz="1400" dirty="0">
                <a:latin typeface="Helvetica" charset="0"/>
              </a:rPr>
              <a:t>As noted, single data item update is also a distributed transaction</a:t>
            </a:r>
          </a:p>
          <a:p>
            <a:r>
              <a:rPr lang="en-US" sz="1400" b="1" dirty="0">
                <a:latin typeface="Helvetica" charset="0"/>
              </a:rPr>
              <a:t>Each site has a local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manager</a:t>
            </a:r>
            <a:r>
              <a:rPr lang="en-US" sz="1400" b="1" dirty="0">
                <a:latin typeface="Helvetica" charset="0"/>
              </a:rPr>
              <a:t> </a:t>
            </a:r>
            <a:r>
              <a:rPr lang="en-US" sz="1400" dirty="0">
                <a:latin typeface="Helvetica" charset="0"/>
              </a:rPr>
              <a:t>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Maintaining a log for recovery purposes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concurrent execution of the transactions</a:t>
            </a:r>
          </a:p>
          <a:p>
            <a:r>
              <a:rPr lang="en-US" sz="1400" b="1" dirty="0">
                <a:latin typeface="Helvetica" charset="0"/>
              </a:rPr>
              <a:t>Each site has a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coordinator</a:t>
            </a:r>
            <a:r>
              <a:rPr lang="en-US" sz="1400" b="1" dirty="0">
                <a:latin typeface="Helvetica" charset="0"/>
              </a:rPr>
              <a:t>, </a:t>
            </a:r>
            <a:r>
              <a:rPr lang="en-US" sz="1400" dirty="0">
                <a:latin typeface="Helvetica" charset="0"/>
              </a:rPr>
              <a:t>which is 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Starting the execution of transactions that originate at the site.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Distributing sub-transactions at appropriate sites for execution.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termination of each transaction that originates at the site -- transaction may commit at all sites or abort at all sites.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24FB78-A31E-E040-A7FB-E5FB504F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00" y="4006888"/>
            <a:ext cx="4560179" cy="244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41645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System Failure Modes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Failures unique to distributed systems: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site.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Loss of massages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transmission control protocols such as TCP-IP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communication link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protocols, by routing messages via alternative links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Network partition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A network is said to be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partitioned</a:t>
            </a:r>
            <a:r>
              <a:rPr lang="en-US" b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when it has been split into two or more subsystems that lack any connection between them</a:t>
            </a:r>
          </a:p>
          <a:p>
            <a:pPr lvl="3"/>
            <a:r>
              <a:rPr lang="en-US" dirty="0">
                <a:latin typeface="Helvetica" charset="0"/>
                <a:ea typeface="ＭＳ Ｐゴシック" charset="0"/>
              </a:rPr>
              <a:t>Note: a subsystem may consist of a single node </a:t>
            </a:r>
          </a:p>
          <a:p>
            <a:r>
              <a:rPr lang="en-US" dirty="0">
                <a:latin typeface="Helvetica" charset="0"/>
              </a:rPr>
              <a:t>Network partitioning and site failures are generally indistinguishable.</a:t>
            </a:r>
          </a:p>
        </p:txBody>
      </p:sp>
    </p:spTree>
    <p:extLst>
      <p:ext uri="{BB962C8B-B14F-4D97-AF65-F5344CB8AC3E}">
        <p14:creationId xmlns:p14="http://schemas.microsoft.com/office/powerpoint/2010/main" val="9611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Commit Protocols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Commit protocols are used to ensure atomicity across sites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transaction which executes at multiple sites must either be committed at all the sites, or aborted at all the sites.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not acceptable to have a transaction committed at one site and aborted at another</a:t>
            </a:r>
          </a:p>
          <a:p>
            <a:r>
              <a:rPr lang="en-US" b="1" dirty="0">
                <a:latin typeface="Helvetica" charset="0"/>
              </a:rPr>
              <a:t>Two-phase </a:t>
            </a:r>
            <a:r>
              <a:rPr lang="en-US" b="1" i="1" dirty="0">
                <a:latin typeface="Helvetica" charset="0"/>
              </a:rPr>
              <a:t>commit </a:t>
            </a:r>
            <a:r>
              <a:rPr lang="en-US" b="1" dirty="0">
                <a:latin typeface="Helvetica" charset="0"/>
              </a:rPr>
              <a:t>(2PC)</a:t>
            </a:r>
            <a:r>
              <a:rPr lang="en-US" dirty="0">
                <a:latin typeface="Helvetica" charset="0"/>
              </a:rPr>
              <a:t> protocol is widely used </a:t>
            </a:r>
          </a:p>
          <a:p>
            <a:r>
              <a:rPr lang="en-US" b="1" dirty="0">
                <a:latin typeface="Helvetica" charset="0"/>
              </a:rPr>
              <a:t>Three-phase commit</a:t>
            </a:r>
            <a:r>
              <a:rPr lang="en-US" b="1" i="1" dirty="0">
                <a:latin typeface="Helvetica" charset="0"/>
              </a:rPr>
              <a:t> </a:t>
            </a:r>
            <a:r>
              <a:rPr lang="en-US" b="1" dirty="0">
                <a:latin typeface="Helvetica" charset="0"/>
              </a:rPr>
              <a:t>(3PC)</a:t>
            </a:r>
            <a:r>
              <a:rPr lang="en-US" dirty="0">
                <a:latin typeface="Helvetica" charset="0"/>
              </a:rPr>
              <a:t> protocol</a:t>
            </a:r>
          </a:p>
          <a:p>
            <a:pPr lvl="1"/>
            <a:r>
              <a:rPr lang="en-US" dirty="0">
                <a:latin typeface="Helvetica" charset="0"/>
              </a:rPr>
              <a:t>Handles some situations that 2PC doesn’t</a:t>
            </a:r>
          </a:p>
          <a:p>
            <a:pPr lvl="1"/>
            <a:r>
              <a:rPr lang="en-US" dirty="0">
                <a:latin typeface="Helvetica" charset="0"/>
              </a:rPr>
              <a:t>Not widely used</a:t>
            </a:r>
          </a:p>
          <a:p>
            <a:r>
              <a:rPr lang="en-US" b="1" dirty="0" err="1">
                <a:latin typeface="Helvetica" charset="0"/>
              </a:rPr>
              <a:t>Paxos</a:t>
            </a:r>
            <a:endParaRPr lang="en-US" b="1" dirty="0">
              <a:latin typeface="Helvetica" charset="0"/>
            </a:endParaRPr>
          </a:p>
          <a:p>
            <a:pPr lvl="1"/>
            <a:r>
              <a:rPr lang="en-US" dirty="0">
                <a:latin typeface="Helvetica" charset="0"/>
              </a:rPr>
              <a:t>Robust alternative to 2PC that handles more situations as well</a:t>
            </a:r>
          </a:p>
          <a:p>
            <a:pPr lvl="1"/>
            <a:r>
              <a:rPr lang="en-US" dirty="0">
                <a:latin typeface="Helvetica" charset="0"/>
              </a:rPr>
              <a:t>Was considered too expensive at one point, but widely used today</a:t>
            </a:r>
          </a:p>
          <a:p>
            <a:r>
              <a:rPr lang="en-US" b="1" dirty="0">
                <a:latin typeface="Helvetica" charset="0"/>
              </a:rPr>
              <a:t>RAFT</a:t>
            </a:r>
            <a:r>
              <a:rPr lang="en-US" dirty="0">
                <a:latin typeface="Helvetica" charset="0"/>
              </a:rPr>
              <a:t>: Alternative to </a:t>
            </a:r>
            <a:r>
              <a:rPr lang="en-US" dirty="0" err="1">
                <a:latin typeface="Helvetica" charset="0"/>
              </a:rPr>
              <a:t>Paxos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19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Architectures and Tradeoffs</a:t>
            </a:r>
          </a:p>
        </p:txBody>
      </p:sp>
    </p:spTree>
    <p:extLst>
      <p:ext uri="{BB962C8B-B14F-4D97-AF65-F5344CB8AC3E}">
        <p14:creationId xmlns:p14="http://schemas.microsoft.com/office/powerpoint/2010/main" val="16851351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Assumes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fail-stop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model – failed sites simply stop working, and do not cause any other harm, such as sending incorrect messages to other sites.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Execution of the protocol is initiated by the coordinator after the last step of the transaction has been reached.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The protocol involves all the local sites at which the transaction executed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Let </a:t>
            </a:r>
            <a:r>
              <a:rPr lang="en-US" i="1" dirty="0">
                <a:latin typeface="Helvetica" charset="0"/>
              </a:rPr>
              <a:t>T</a:t>
            </a:r>
            <a:r>
              <a:rPr lang="en-US" dirty="0">
                <a:latin typeface="Helvetica" charset="0"/>
              </a:rPr>
              <a:t> be a transaction initiated at site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,</a:t>
            </a:r>
            <a:r>
              <a:rPr lang="en-US" dirty="0">
                <a:latin typeface="Helvetica" charset="0"/>
              </a:rPr>
              <a:t> and let the transaction coordinator at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be </a:t>
            </a:r>
            <a:r>
              <a:rPr lang="en-US" i="1" dirty="0">
                <a:latin typeface="Helvetica" charset="0"/>
              </a:rPr>
              <a:t>C</a:t>
            </a:r>
            <a:r>
              <a:rPr lang="en-US" i="1" baseline="-25000" dirty="0">
                <a:latin typeface="Helvetica" charset="0"/>
              </a:rPr>
              <a:t>i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664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E48F9-8C5B-E446-90C2-4FECD0F9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37" y="1054769"/>
            <a:ext cx="6704264" cy="3052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BAF7F-327C-964D-AC57-36B3A2613B6A}"/>
              </a:ext>
            </a:extLst>
          </p:cNvPr>
          <p:cNvSpPr txBox="1"/>
          <p:nvPr/>
        </p:nvSpPr>
        <p:spPr>
          <a:xfrm>
            <a:off x="998955" y="5071311"/>
            <a:ext cx="761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Goal: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Make sure all ”sites” commit or abort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Assumption: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Some log records can be “forced” (denote * above) </a:t>
            </a:r>
          </a:p>
        </p:txBody>
      </p:sp>
    </p:spTree>
    <p:extLst>
      <p:ext uri="{BB962C8B-B14F-4D97-AF65-F5344CB8AC3E}">
        <p14:creationId xmlns:p14="http://schemas.microsoft.com/office/powerpoint/2010/main" val="844297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1: Obtaining a Decision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Coordinator asks all participants to </a:t>
            </a:r>
            <a:r>
              <a:rPr lang="en-US" i="1" dirty="0">
                <a:solidFill>
                  <a:srgbClr val="000099"/>
                </a:solidFill>
                <a:latin typeface="Helvetica" charset="0"/>
              </a:rPr>
              <a:t>prepare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to commit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i="1" baseline="-25000" dirty="0" err="1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C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adds the records &lt;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forces log to stable storage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sends 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messages to all sites at which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executed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Upon receiving message, transaction manager at site determines if it can commit the transaction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if not, add a record &lt;</a:t>
            </a:r>
            <a:r>
              <a:rPr lang="en-US" b="1" dirty="0">
                <a:latin typeface="Helvetica" charset="0"/>
                <a:ea typeface="ＭＳ Ｐゴシック" charset="0"/>
              </a:rPr>
              <a:t>no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send </a:t>
            </a:r>
            <a:r>
              <a:rPr lang="en-US" b="1" dirty="0">
                <a:latin typeface="Helvetica" charset="0"/>
                <a:ea typeface="ＭＳ Ｐゴシック" charset="0"/>
              </a:rPr>
              <a:t>abort </a:t>
            </a:r>
            <a:r>
              <a:rPr lang="en-US" i="1" dirty="0">
                <a:latin typeface="Helvetica" charset="0"/>
                <a:ea typeface="ＭＳ Ｐゴシック" charset="0"/>
              </a:rPr>
              <a:t>T </a:t>
            </a:r>
            <a:r>
              <a:rPr lang="en-US" dirty="0">
                <a:latin typeface="Helvetica" charset="0"/>
                <a:ea typeface="ＭＳ Ｐゴシック" charset="0"/>
              </a:rPr>
              <a:t>message to </a:t>
            </a:r>
            <a:r>
              <a:rPr lang="en-US" i="1" dirty="0">
                <a:latin typeface="Helvetica" charset="0"/>
                <a:ea typeface="ＭＳ Ｐゴシック" charset="0"/>
              </a:rPr>
              <a:t>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i="1" dirty="0">
              <a:latin typeface="Helvetica" charset="0"/>
              <a:ea typeface="ＭＳ Ｐゴシック" charset="0"/>
            </a:endParaRP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if the transaction can be committed, then: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add the record &lt;</a:t>
            </a:r>
            <a:r>
              <a:rPr lang="en-US" b="1" dirty="0">
                <a:latin typeface="Helvetica" charset="0"/>
                <a:ea typeface="ＭＳ Ｐゴシック" charset="0"/>
              </a:rPr>
              <a:t>ready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force </a:t>
            </a:r>
            <a:r>
              <a:rPr lang="en-US" i="1" dirty="0">
                <a:latin typeface="Helvetica" charset="0"/>
                <a:ea typeface="ＭＳ Ｐゴシック" charset="0"/>
              </a:rPr>
              <a:t>all records </a:t>
            </a:r>
            <a:r>
              <a:rPr lang="en-US" dirty="0">
                <a:latin typeface="Helvetica" charset="0"/>
                <a:ea typeface="ＭＳ Ｐゴシック" charset="0"/>
              </a:rPr>
              <a:t>for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to stable storage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send </a:t>
            </a:r>
            <a:r>
              <a:rPr lang="en-US" b="1" dirty="0">
                <a:latin typeface="Helvetica" charset="0"/>
                <a:ea typeface="ＭＳ Ｐゴシック" charset="0"/>
              </a:rPr>
              <a:t>ready</a:t>
            </a:r>
            <a:r>
              <a:rPr lang="en-US" b="1" i="1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 to 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1104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2: Recording the Decision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can be committed of </a:t>
            </a:r>
            <a:r>
              <a:rPr lang="en-US" i="1">
                <a:latin typeface="Helvetica" charset="0"/>
              </a:rPr>
              <a:t>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received a 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 message from all the participating sites: otherwise </a:t>
            </a:r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must be aborted.</a:t>
            </a:r>
          </a:p>
          <a:p>
            <a:r>
              <a:rPr lang="en-US">
                <a:latin typeface="Helvetica" charset="0"/>
              </a:rPr>
              <a:t>Coordinator adds a decision record,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or &lt;a</a:t>
            </a:r>
            <a:r>
              <a:rPr lang="en-US" b="1">
                <a:latin typeface="Helvetica" charset="0"/>
              </a:rPr>
              <a:t>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&gt;, to the log and forces record onto stable storage. Once the record stable storage it is irrevocable (even if failures occur)</a:t>
            </a:r>
          </a:p>
          <a:p>
            <a:r>
              <a:rPr lang="en-US">
                <a:latin typeface="Helvetica" charset="0"/>
              </a:rPr>
              <a:t>Coordinator sends a message to each participant informing it of the decision (commit or abort)</a:t>
            </a:r>
          </a:p>
          <a:p>
            <a:r>
              <a:rPr lang="en-US">
                <a:latin typeface="Helvetica" charset="0"/>
              </a:rPr>
              <a:t>Participants take appropriate action locally.</a:t>
            </a:r>
          </a:p>
        </p:txBody>
      </p:sp>
    </p:spTree>
    <p:extLst>
      <p:ext uri="{BB962C8B-B14F-4D97-AF65-F5344CB8AC3E}">
        <p14:creationId xmlns:p14="http://schemas.microsoft.com/office/powerpoint/2010/main" val="228610991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Handling of Failures - Site Failure</a:t>
            </a: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When site </a:t>
            </a:r>
            <a:r>
              <a:rPr lang="en-US" i="1">
                <a:latin typeface="Helvetica" charset="0"/>
              </a:rPr>
              <a:t>S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recovers, it examines its log to determine the fate of</a:t>
            </a: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transactions active at the time of the failure.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abort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site must consult 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to determine the fate of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 committed, </a:t>
            </a:r>
            <a:r>
              <a:rPr lang="en-US" b="1">
                <a:latin typeface="Helvetica" charset="0"/>
                <a:ea typeface="ＭＳ Ｐゴシック" charset="0"/>
              </a:rPr>
              <a:t>redo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); write &lt;</a:t>
            </a:r>
            <a:r>
              <a:rPr lang="en-US" b="1">
                <a:latin typeface="Helvetica" charset="0"/>
                <a:ea typeface="ＭＳ Ｐゴシック" charset="0"/>
              </a:rPr>
              <a:t>commit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&gt; record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aborted,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The log contains no log records concerning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Implies that S</a:t>
            </a:r>
            <a:r>
              <a:rPr lang="en-US" baseline="-25000">
                <a:latin typeface="Helvetica" charset="0"/>
                <a:ea typeface="ＭＳ Ｐゴシック" charset="0"/>
              </a:rPr>
              <a:t>k</a:t>
            </a:r>
            <a:r>
              <a:rPr lang="en-US">
                <a:latin typeface="Helvetica" charset="0"/>
                <a:ea typeface="ＭＳ Ｐゴシック" charset="0"/>
              </a:rPr>
              <a:t> failed before responding to the  </a:t>
            </a:r>
            <a:r>
              <a:rPr lang="en-US" b="1">
                <a:latin typeface="Helvetica" charset="0"/>
                <a:ea typeface="ＭＳ Ｐゴシック" charset="0"/>
              </a:rPr>
              <a:t>prepare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message from C</a:t>
            </a:r>
            <a:r>
              <a:rPr lang="en-US" baseline="-25000">
                <a:latin typeface="Helvetica" charset="0"/>
                <a:ea typeface="ＭＳ Ｐゴシック" charset="0"/>
              </a:rPr>
              <a:t>i 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since the failure of </a:t>
            </a: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precludes the sending of such a response, coordinator </a:t>
            </a:r>
            <a:r>
              <a:rPr lang="en-US" i="1">
                <a:latin typeface="Helvetica" charset="0"/>
                <a:ea typeface="ＭＳ Ｐゴシック" charset="0"/>
              </a:rPr>
              <a:t>C</a:t>
            </a:r>
            <a:r>
              <a:rPr lang="en-US" i="1" baseline="-25000">
                <a:latin typeface="Helvetica" charset="0"/>
                <a:ea typeface="ＭＳ Ｐゴシック" charset="0"/>
              </a:rPr>
              <a:t>1 </a:t>
            </a:r>
            <a:r>
              <a:rPr lang="en-US">
                <a:latin typeface="Helvetica" charset="0"/>
                <a:ea typeface="ＭＳ Ｐゴシック" charset="0"/>
              </a:rPr>
              <a:t>must abort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must execute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28405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>
                <a:latin typeface="Helvetica" charset="0"/>
              </a:rPr>
              <a:t>Handling of Failures- Coordinator Failure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129212"/>
          </a:xfrm>
        </p:spPr>
        <p:txBody>
          <a:bodyPr/>
          <a:lstStyle/>
          <a:p>
            <a:r>
              <a:rPr lang="en-US" sz="1600">
                <a:latin typeface="Helvetica" charset="0"/>
              </a:rPr>
              <a:t>If coordinator fails while the commit protocol for </a:t>
            </a:r>
            <a:r>
              <a:rPr lang="en-US" sz="1600" i="1">
                <a:latin typeface="Helvetica" charset="0"/>
              </a:rPr>
              <a:t>T</a:t>
            </a:r>
            <a:r>
              <a:rPr lang="en-US" sz="1600">
                <a:latin typeface="Helvetica" charset="0"/>
              </a:rPr>
              <a:t> is executing then participating sites must decide on </a:t>
            </a:r>
            <a:r>
              <a:rPr lang="en-US" sz="1600" i="1">
                <a:latin typeface="Helvetica" charset="0"/>
              </a:rPr>
              <a:t>T</a:t>
            </a:r>
            <a:r>
              <a:rPr lang="ja-JP" altLang="en-US" sz="1600">
                <a:latin typeface="Helvetica" charset="0"/>
              </a:rPr>
              <a:t>’</a:t>
            </a:r>
            <a:r>
              <a:rPr lang="en-US" sz="1600">
                <a:latin typeface="Helvetica" charset="0"/>
              </a:rPr>
              <a:t>s fate: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committed.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an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aborted.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some active participating site does not contain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the failed coordinator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cannot have decided to 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. 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Can therefore abort </a:t>
            </a:r>
            <a:r>
              <a:rPr lang="en-US" sz="1600" i="1">
                <a:latin typeface="Helvetica" charset="0"/>
                <a:ea typeface="ＭＳ Ｐゴシック" charset="0"/>
              </a:rPr>
              <a:t>T;</a:t>
            </a:r>
            <a:r>
              <a:rPr lang="en-US" sz="1600">
                <a:latin typeface="Helvetica" charset="0"/>
                <a:ea typeface="ＭＳ Ｐゴシック" charset="0"/>
              </a:rPr>
              <a:t> however, such a site must reject any subsequent &lt;</a:t>
            </a:r>
            <a:r>
              <a:rPr lang="en-US" sz="1600" b="1">
                <a:latin typeface="Helvetica" charset="0"/>
                <a:ea typeface="ＭＳ Ｐゴシック" charset="0"/>
              </a:rPr>
              <a:t>prepare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message from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none of the above cases holds, then all active sites must have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their logs, but no additional control records (such as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of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&gt;).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In this case active sites must wait for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 baseline="-25000">
                <a:latin typeface="Helvetica" charset="0"/>
                <a:ea typeface="ＭＳ Ｐゴシック" charset="0"/>
              </a:rPr>
              <a:t> </a:t>
            </a:r>
            <a:r>
              <a:rPr lang="en-US" sz="1600">
                <a:latin typeface="Helvetica" charset="0"/>
                <a:ea typeface="ＭＳ Ｐゴシック" charset="0"/>
              </a:rPr>
              <a:t>to recover, to find decision.</a:t>
            </a:r>
          </a:p>
          <a:p>
            <a:r>
              <a:rPr lang="en-US" sz="1600" b="1">
                <a:solidFill>
                  <a:srgbClr val="000099"/>
                </a:solidFill>
                <a:latin typeface="Helvetica" charset="0"/>
              </a:rPr>
              <a:t>Blocking problem</a:t>
            </a:r>
            <a:r>
              <a:rPr lang="en-US" sz="1600">
                <a:latin typeface="Helvetica" charset="0"/>
              </a:rPr>
              <a:t>: active sites may have to wait for failed coordinator to recover.</a:t>
            </a:r>
          </a:p>
          <a:p>
            <a:endParaRPr lang="en-US" sz="160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920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Handling of Failures - Network Partition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Helvetica" charset="0"/>
              </a:rPr>
              <a:t>If the coordinator and all its participants remain in one partition, the failure has no effect on the commit protocol.</a:t>
            </a:r>
          </a:p>
          <a:p>
            <a:r>
              <a:rPr lang="en-US">
                <a:latin typeface="Helvetica" charset="0"/>
              </a:rPr>
              <a:t>If the coordinator and its participants belong to several partitions: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Sites that are not in the partition containing the coordinator think the coordinator has failed, and execute the protocol to deal with failure of the coordinator.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No harm results, but sites may still have to wait for decision from coordinator.</a:t>
            </a:r>
          </a:p>
          <a:p>
            <a:r>
              <a:rPr lang="en-US">
                <a:latin typeface="Helvetica" charset="0"/>
              </a:rPr>
              <a:t>The coordinator and the sites are in the same partition as the coordinator think that the sites in the other partition have failed, and follow the usual commit protocol.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Again, no harm results</a:t>
            </a:r>
          </a:p>
        </p:txBody>
      </p:sp>
    </p:spTree>
    <p:extLst>
      <p:ext uri="{BB962C8B-B14F-4D97-AF65-F5344CB8AC3E}">
        <p14:creationId xmlns:p14="http://schemas.microsoft.com/office/powerpoint/2010/main" val="267759996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More…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Three-phase 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2PC can’t handle failure of a coordinator well – everything halts waiting for the coordinator to come back up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Three-phase commit handles that through another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Paxos</a:t>
            </a:r>
            <a:r>
              <a:rPr lang="en-US" dirty="0">
                <a:latin typeface="Helvetica" charset="0"/>
              </a:rPr>
              <a:t> and RAFT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Solutions for the “consensus problem”: get a collection of distributed entities to ”choose” a single value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In case of transaction, you are choosing abort/commit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Fairly complex, but well-understood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Widely used in most distributed systems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See the Wikipedia pages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nice recent paper: </a:t>
            </a:r>
            <a:r>
              <a:rPr lang="en-US" b="1" dirty="0" err="1"/>
              <a:t>Paxos</a:t>
            </a:r>
            <a:r>
              <a:rPr lang="en-US" b="1" dirty="0"/>
              <a:t> vs Raft: Have we reached consensus on distributed consensus? – Heidi Howard, 2020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More…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Bitcoin (and other cryptocurrencies)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Fundamental problem is the same one, of obtaining “consensus”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But need to support a large number of entities, 1000s or more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Can’t assume full one-to-one communication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Instead: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Choose a “leader” based on ”proof of work”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Whoever solves a hard puzzle first becomes the “leader”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The ”leader” chooses the next “block” in the blockchain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A block is basically a list of transactions to accept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Reward the puzzle solvers with money (“bitcoins”)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So they have an incentive to keep solving puzzles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Blockchain? 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Blockchain is a small part of bitcoin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A cryptographically designed chain of blocks that are immutable</a:t>
            </a:r>
          </a:p>
        </p:txBody>
      </p:sp>
    </p:spTree>
    <p:extLst>
      <p:ext uri="{BB962C8B-B14F-4D97-AF65-F5344CB8AC3E}">
        <p14:creationId xmlns:p14="http://schemas.microsoft.com/office/powerpoint/2010/main" val="8135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8024E-D7FB-1E57-9E81-E40BE2EE7845}"/>
              </a:ext>
            </a:extLst>
          </p:cNvPr>
          <p:cNvSpPr/>
          <p:nvPr/>
        </p:nvSpPr>
        <p:spPr bwMode="auto">
          <a:xfrm rot="16200000">
            <a:off x="609600" y="317569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681A6-79A6-0C80-A2D6-F196EA466110}"/>
              </a:ext>
            </a:extLst>
          </p:cNvPr>
          <p:cNvSpPr txBox="1"/>
          <p:nvPr/>
        </p:nvSpPr>
        <p:spPr>
          <a:xfrm>
            <a:off x="304800" y="3638726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1FDC1-91F6-5110-5719-4588B21D485B}"/>
              </a:ext>
            </a:extLst>
          </p:cNvPr>
          <p:cNvSpPr/>
          <p:nvPr/>
        </p:nvSpPr>
        <p:spPr bwMode="auto">
          <a:xfrm rot="16200000">
            <a:off x="651663" y="203269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349EB-F3DE-57FA-5A2C-7787FB50A0C9}"/>
              </a:ext>
            </a:extLst>
          </p:cNvPr>
          <p:cNvSpPr txBox="1"/>
          <p:nvPr/>
        </p:nvSpPr>
        <p:spPr>
          <a:xfrm>
            <a:off x="429973" y="2495726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D5AF7-4F0C-72AA-FD8B-421CAAEF096D}"/>
              </a:ext>
            </a:extLst>
          </p:cNvPr>
          <p:cNvSpPr/>
          <p:nvPr/>
        </p:nvSpPr>
        <p:spPr bwMode="auto">
          <a:xfrm rot="16200000">
            <a:off x="651664" y="4427159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C5120-36A2-0271-B984-78E6851E811B}"/>
              </a:ext>
            </a:extLst>
          </p:cNvPr>
          <p:cNvSpPr txBox="1"/>
          <p:nvPr/>
        </p:nvSpPr>
        <p:spPr>
          <a:xfrm>
            <a:off x="190500" y="489019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00AD8-A522-53B5-B9C0-7A2564F355C9}"/>
              </a:ext>
            </a:extLst>
          </p:cNvPr>
          <p:cNvSpPr txBox="1"/>
          <p:nvPr/>
        </p:nvSpPr>
        <p:spPr>
          <a:xfrm>
            <a:off x="1582301" y="3560926"/>
            <a:ext cx="1100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Limited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6AEDF-7192-8CED-7368-04A608DD2610}"/>
              </a:ext>
            </a:extLst>
          </p:cNvPr>
          <p:cNvSpPr txBox="1"/>
          <p:nvPr/>
        </p:nvSpPr>
        <p:spPr>
          <a:xfrm>
            <a:off x="1582301" y="4813249"/>
            <a:ext cx="148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Most of the data on the disk</a:t>
            </a:r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D2D5912A-19CF-668E-FD3F-65C8AE0A49BC}"/>
              </a:ext>
            </a:extLst>
          </p:cNvPr>
          <p:cNvSpPr/>
          <p:nvPr/>
        </p:nvSpPr>
        <p:spPr bwMode="auto">
          <a:xfrm>
            <a:off x="705684" y="420439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CA5788B2-C73A-7DDC-E13F-84BF3046C1C6}"/>
              </a:ext>
            </a:extLst>
          </p:cNvPr>
          <p:cNvSpPr/>
          <p:nvPr/>
        </p:nvSpPr>
        <p:spPr bwMode="auto">
          <a:xfrm>
            <a:off x="705684" y="298519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D0876-A295-8388-7563-D18C3A19F72E}"/>
              </a:ext>
            </a:extLst>
          </p:cNvPr>
          <p:cNvSpPr txBox="1"/>
          <p:nvPr/>
        </p:nvSpPr>
        <p:spPr>
          <a:xfrm>
            <a:off x="1582301" y="2436573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Single-core CPU</a:t>
            </a:r>
          </a:p>
          <a:p>
            <a:pPr algn="l"/>
            <a:r>
              <a:rPr lang="en-US" sz="1400" i="1" dirty="0">
                <a:solidFill>
                  <a:srgbClr val="C00000"/>
                </a:solidFill>
              </a:rPr>
              <a:t>Small caches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C8810-7E52-7EF2-D348-C6E8468BF727}"/>
              </a:ext>
            </a:extLst>
          </p:cNvPr>
          <p:cNvSpPr/>
          <p:nvPr/>
        </p:nvSpPr>
        <p:spPr bwMode="auto">
          <a:xfrm rot="16200000">
            <a:off x="5600700" y="4036195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0DD59-22D2-7820-B164-73CD5869EBBD}"/>
              </a:ext>
            </a:extLst>
          </p:cNvPr>
          <p:cNvSpPr txBox="1"/>
          <p:nvPr/>
        </p:nvSpPr>
        <p:spPr>
          <a:xfrm>
            <a:off x="5295900" y="4499228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0FCD1-3CFF-9F42-1D22-F89E9B95DCBD}"/>
              </a:ext>
            </a:extLst>
          </p:cNvPr>
          <p:cNvSpPr/>
          <p:nvPr/>
        </p:nvSpPr>
        <p:spPr bwMode="auto">
          <a:xfrm rot="16200000">
            <a:off x="5697101" y="156027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FA237-18F3-2FB8-30F5-0F0282267A92}"/>
              </a:ext>
            </a:extLst>
          </p:cNvPr>
          <p:cNvSpPr txBox="1"/>
          <p:nvPr/>
        </p:nvSpPr>
        <p:spPr>
          <a:xfrm>
            <a:off x="5475411" y="2023306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9BCA0-7DAB-0BF8-E38B-E57F6379AEA2}"/>
              </a:ext>
            </a:extLst>
          </p:cNvPr>
          <p:cNvSpPr/>
          <p:nvPr/>
        </p:nvSpPr>
        <p:spPr bwMode="auto">
          <a:xfrm rot="16200000">
            <a:off x="5642764" y="5287661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B4FC0-0221-E797-BC63-4AE6F143A1C5}"/>
              </a:ext>
            </a:extLst>
          </p:cNvPr>
          <p:cNvSpPr txBox="1"/>
          <p:nvPr/>
        </p:nvSpPr>
        <p:spPr>
          <a:xfrm>
            <a:off x="5604794" y="575069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DF18E-BE8E-9825-2A29-50ADABFC0E5D}"/>
              </a:ext>
            </a:extLst>
          </p:cNvPr>
          <p:cNvSpPr txBox="1"/>
          <p:nvPr/>
        </p:nvSpPr>
        <p:spPr>
          <a:xfrm>
            <a:off x="6573401" y="4421428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Enough to store most of the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4669-ADB3-A150-C784-CD222A86D290}"/>
              </a:ext>
            </a:extLst>
          </p:cNvPr>
          <p:cNvSpPr txBox="1"/>
          <p:nvPr/>
        </p:nvSpPr>
        <p:spPr>
          <a:xfrm>
            <a:off x="6573401" y="5673751"/>
            <a:ext cx="224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Used as a backing store (since memory is volatile)</a:t>
            </a:r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707E57B2-2796-4DF7-CC16-02556BC0E99E}"/>
              </a:ext>
            </a:extLst>
          </p:cNvPr>
          <p:cNvSpPr/>
          <p:nvPr/>
        </p:nvSpPr>
        <p:spPr bwMode="auto">
          <a:xfrm>
            <a:off x="5748415" y="5064895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BACE98EF-76BE-12D5-DC39-608250CB91B9}"/>
              </a:ext>
            </a:extLst>
          </p:cNvPr>
          <p:cNvSpPr/>
          <p:nvPr/>
        </p:nvSpPr>
        <p:spPr bwMode="auto">
          <a:xfrm>
            <a:off x="5751122" y="251277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0ECA9-1789-F535-B056-D198F2FA4EA8}"/>
              </a:ext>
            </a:extLst>
          </p:cNvPr>
          <p:cNvSpPr txBox="1"/>
          <p:nvPr/>
        </p:nvSpPr>
        <p:spPr>
          <a:xfrm>
            <a:off x="6627739" y="1964153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Multi-core CPUs and GPUs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D5286-F80E-06BC-81A2-21B29DEDD8A0}"/>
              </a:ext>
            </a:extLst>
          </p:cNvPr>
          <p:cNvSpPr/>
          <p:nvPr/>
        </p:nvSpPr>
        <p:spPr bwMode="auto">
          <a:xfrm rot="16200000">
            <a:off x="5665936" y="2723870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35A2A-C738-8B40-EC6E-C56E28601E72}"/>
              </a:ext>
            </a:extLst>
          </p:cNvPr>
          <p:cNvSpPr txBox="1"/>
          <p:nvPr/>
        </p:nvSpPr>
        <p:spPr>
          <a:xfrm>
            <a:off x="5361136" y="3186903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CA2CFA-CC52-C32D-8FFC-FA5C376DBD72}"/>
              </a:ext>
            </a:extLst>
          </p:cNvPr>
          <p:cNvSpPr txBox="1"/>
          <p:nvPr/>
        </p:nvSpPr>
        <p:spPr>
          <a:xfrm>
            <a:off x="6638637" y="3109103"/>
            <a:ext cx="21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Large enough to matter</a:t>
            </a: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BCB76078-CE93-EF5E-564B-482DD9558BF4}"/>
              </a:ext>
            </a:extLst>
          </p:cNvPr>
          <p:cNvSpPr/>
          <p:nvPr/>
        </p:nvSpPr>
        <p:spPr bwMode="auto">
          <a:xfrm>
            <a:off x="5751122" y="3748276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EFACA8B-223D-74CB-DD56-68F37B0808DC}"/>
              </a:ext>
            </a:extLst>
          </p:cNvPr>
          <p:cNvSpPr/>
          <p:nvPr/>
        </p:nvSpPr>
        <p:spPr bwMode="auto">
          <a:xfrm>
            <a:off x="3429000" y="3594793"/>
            <a:ext cx="914400" cy="686883"/>
          </a:xfrm>
          <a:prstGeom prst="rightArrow">
            <a:avLst/>
          </a:prstGeom>
          <a:solidFill>
            <a:schemeClr val="accent2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EFACA8B-223D-74CB-DD56-68F37B0808DC}"/>
              </a:ext>
            </a:extLst>
          </p:cNvPr>
          <p:cNvSpPr/>
          <p:nvPr/>
        </p:nvSpPr>
        <p:spPr bwMode="auto">
          <a:xfrm>
            <a:off x="152400" y="3416880"/>
            <a:ext cx="914400" cy="686883"/>
          </a:xfrm>
          <a:prstGeom prst="rightArrow">
            <a:avLst/>
          </a:prstGeom>
          <a:solidFill>
            <a:schemeClr val="accent2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837EB60-A375-8D79-8240-71D346AE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72180"/>
            <a:ext cx="691770" cy="20447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C4905D2-E3FF-4BEA-B371-B5AC8269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85" y="1363713"/>
            <a:ext cx="691770" cy="20447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A9E0B42-6221-93E9-AD25-4D6F0368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70" y="1355246"/>
            <a:ext cx="691770" cy="20447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C70F1CE-81A0-2DCC-50B0-194365F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55" y="1346779"/>
            <a:ext cx="691770" cy="20447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65269D0-B712-9745-B2C9-92A1A77B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40" y="1338312"/>
            <a:ext cx="691770" cy="204470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8F20F67-49F3-2C82-4FBF-BE656E97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79900"/>
            <a:ext cx="691770" cy="20447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0528A4C-B668-BCCD-8485-AFEB2E1D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85" y="4271433"/>
            <a:ext cx="691770" cy="20447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E2EEE549-CC86-B76E-5CE6-6CB4678E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70" y="4262966"/>
            <a:ext cx="691770" cy="20447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5B812EF1-DF78-347A-F55E-DC6DD417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55" y="4254499"/>
            <a:ext cx="691770" cy="20447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D37F553-86A7-11CB-066F-7C2EAAF6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40" y="4246032"/>
            <a:ext cx="691770" cy="20447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CBE20F4-6BA4-BB3B-EE09-A210A688E0F2}"/>
              </a:ext>
            </a:extLst>
          </p:cNvPr>
          <p:cNvSpPr/>
          <p:nvPr/>
        </p:nvSpPr>
        <p:spPr bwMode="auto">
          <a:xfrm>
            <a:off x="2057400" y="3657600"/>
            <a:ext cx="5105400" cy="381000"/>
          </a:xfrm>
          <a:prstGeom prst="rect">
            <a:avLst/>
          </a:prstGeom>
          <a:solidFill>
            <a:srgbClr val="FF7C80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Very Fast Interconnects</a:t>
            </a:r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88943D66-E660-382F-29AE-47A8D801AC6F}"/>
              </a:ext>
            </a:extLst>
          </p:cNvPr>
          <p:cNvSpPr/>
          <p:nvPr/>
        </p:nvSpPr>
        <p:spPr bwMode="auto">
          <a:xfrm>
            <a:off x="2174685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592D4EA4-9118-573D-A631-84C1779EE93C}"/>
              </a:ext>
            </a:extLst>
          </p:cNvPr>
          <p:cNvSpPr/>
          <p:nvPr/>
        </p:nvSpPr>
        <p:spPr bwMode="auto">
          <a:xfrm>
            <a:off x="3332257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6967B043-4B11-160D-0EB6-6279EC35CF3A}"/>
              </a:ext>
            </a:extLst>
          </p:cNvPr>
          <p:cNvSpPr/>
          <p:nvPr/>
        </p:nvSpPr>
        <p:spPr bwMode="auto">
          <a:xfrm>
            <a:off x="4489829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Up-Down Arrow 43">
            <a:extLst>
              <a:ext uri="{FF2B5EF4-FFF2-40B4-BE49-F238E27FC236}">
                <a16:creationId xmlns:a16="http://schemas.microsoft.com/office/drawing/2014/main" id="{0ED8F38A-F42E-445A-560F-86E688F45444}"/>
              </a:ext>
            </a:extLst>
          </p:cNvPr>
          <p:cNvSpPr/>
          <p:nvPr/>
        </p:nvSpPr>
        <p:spPr bwMode="auto">
          <a:xfrm>
            <a:off x="5647401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1D9DAECD-51AB-C744-EED7-10E0F44A5AC3}"/>
              </a:ext>
            </a:extLst>
          </p:cNvPr>
          <p:cNvSpPr/>
          <p:nvPr/>
        </p:nvSpPr>
        <p:spPr bwMode="auto">
          <a:xfrm>
            <a:off x="6893115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Up-Down Arrow 45">
            <a:extLst>
              <a:ext uri="{FF2B5EF4-FFF2-40B4-BE49-F238E27FC236}">
                <a16:creationId xmlns:a16="http://schemas.microsoft.com/office/drawing/2014/main" id="{BE3EB0A6-2BEE-27FF-2A96-040667BC4750}"/>
              </a:ext>
            </a:extLst>
          </p:cNvPr>
          <p:cNvSpPr/>
          <p:nvPr/>
        </p:nvSpPr>
        <p:spPr bwMode="auto">
          <a:xfrm>
            <a:off x="2227712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Up-Down Arrow 46">
            <a:extLst>
              <a:ext uri="{FF2B5EF4-FFF2-40B4-BE49-F238E27FC236}">
                <a16:creationId xmlns:a16="http://schemas.microsoft.com/office/drawing/2014/main" id="{64632B14-989D-B004-2712-77238948F66D}"/>
              </a:ext>
            </a:extLst>
          </p:cNvPr>
          <p:cNvSpPr/>
          <p:nvPr/>
        </p:nvSpPr>
        <p:spPr bwMode="auto">
          <a:xfrm>
            <a:off x="3385284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Up-Down Arrow 47">
            <a:extLst>
              <a:ext uri="{FF2B5EF4-FFF2-40B4-BE49-F238E27FC236}">
                <a16:creationId xmlns:a16="http://schemas.microsoft.com/office/drawing/2014/main" id="{2D7854C6-F58D-7CD8-9D89-BA6F699C1A37}"/>
              </a:ext>
            </a:extLst>
          </p:cNvPr>
          <p:cNvSpPr/>
          <p:nvPr/>
        </p:nvSpPr>
        <p:spPr bwMode="auto">
          <a:xfrm>
            <a:off x="4542856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FA2D14B2-049B-279F-5532-B4CF3C818F7D}"/>
              </a:ext>
            </a:extLst>
          </p:cNvPr>
          <p:cNvSpPr/>
          <p:nvPr/>
        </p:nvSpPr>
        <p:spPr bwMode="auto">
          <a:xfrm>
            <a:off x="5700428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Up-Down Arrow 49">
            <a:extLst>
              <a:ext uri="{FF2B5EF4-FFF2-40B4-BE49-F238E27FC236}">
                <a16:creationId xmlns:a16="http://schemas.microsoft.com/office/drawing/2014/main" id="{96E0E938-C54C-9995-F2E8-6BB57EE9DA02}"/>
              </a:ext>
            </a:extLst>
          </p:cNvPr>
          <p:cNvSpPr/>
          <p:nvPr/>
        </p:nvSpPr>
        <p:spPr bwMode="auto">
          <a:xfrm>
            <a:off x="6858000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5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Tradeoffs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Trade-offs shifted drastically over last 10-15 years</a:t>
            </a:r>
          </a:p>
          <a:p>
            <a:pPr lvl="1"/>
            <a:r>
              <a:rPr lang="en-US" sz="2000" dirty="0"/>
              <a:t>Especially with fast network, SSDs, and high memories</a:t>
            </a:r>
          </a:p>
          <a:p>
            <a:pPr lvl="1"/>
            <a:r>
              <a:rPr lang="en-US" sz="2000" dirty="0"/>
              <a:t>However, the volume of data is also growing quite rapidly</a:t>
            </a:r>
          </a:p>
          <a:p>
            <a:endParaRPr lang="en-US" sz="2400" dirty="0"/>
          </a:p>
          <a:p>
            <a:r>
              <a:rPr lang="en-US" sz="2400" dirty="0"/>
              <a:t>Some observations:</a:t>
            </a:r>
          </a:p>
          <a:p>
            <a:pPr lvl="1"/>
            <a:r>
              <a:rPr lang="en-US" sz="2000" dirty="0"/>
              <a:t>Cheaper to access another computer’s memory than accessing your own disk</a:t>
            </a:r>
          </a:p>
          <a:p>
            <a:pPr lvl="1"/>
            <a:r>
              <a:rPr lang="en-US" sz="2000" dirty="0"/>
              <a:t>Cache is playing more and more important role </a:t>
            </a:r>
          </a:p>
          <a:p>
            <a:pPr lvl="1"/>
            <a:r>
              <a:rPr lang="en-US" sz="2000" dirty="0"/>
              <a:t>Enough memory around that data often fits in memory of a single machine, or a cluster of machines	</a:t>
            </a:r>
          </a:p>
          <a:p>
            <a:pPr lvl="1"/>
            <a:r>
              <a:rPr lang="en-US" sz="2000" dirty="0"/>
              <a:t>“Disk” considerations less important</a:t>
            </a:r>
          </a:p>
          <a:p>
            <a:pPr lvl="2"/>
            <a:r>
              <a:rPr lang="en-US" sz="2000" dirty="0"/>
              <a:t>Still: Disks are where most of the data lives today</a:t>
            </a:r>
          </a:p>
          <a:p>
            <a:pPr lvl="1"/>
            <a:r>
              <a:rPr lang="en-US" sz="2000" dirty="0"/>
              <a:t>Similar reasoning/algorithms required though</a:t>
            </a:r>
          </a:p>
        </p:txBody>
      </p:sp>
    </p:spTree>
    <p:extLst>
      <p:ext uri="{BB962C8B-B14F-4D97-AF65-F5344CB8AC3E}">
        <p14:creationId xmlns:p14="http://schemas.microsoft.com/office/powerpoint/2010/main" val="35928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3"/>
            <a:ext cx="67056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1402217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Hard to cover all different compute configurations </a:t>
            </a:r>
          </a:p>
          <a:p>
            <a:r>
              <a:rPr lang="en-US" sz="2400" dirty="0"/>
              <a:t>We will cover some of the key techniques developed for different environments</a:t>
            </a:r>
          </a:p>
          <a:p>
            <a:pPr lvl="1"/>
            <a:r>
              <a:rPr lang="en-US" sz="2000" dirty="0"/>
              <a:t>Storage formats that are used in different settings</a:t>
            </a:r>
          </a:p>
          <a:p>
            <a:pPr lvl="1"/>
            <a:r>
              <a:rPr lang="en-US" sz="2000" dirty="0"/>
              <a:t>Indexing data structures for disk-resident data, as well as memory</a:t>
            </a:r>
          </a:p>
          <a:p>
            <a:pPr lvl="1"/>
            <a:r>
              <a:rPr lang="en-US" sz="2000" dirty="0"/>
              <a:t>etc..</a:t>
            </a:r>
          </a:p>
          <a:p>
            <a:r>
              <a:rPr lang="en-US" sz="2400" dirty="0"/>
              <a:t>We will try keep as much of the discussion general as possible</a:t>
            </a:r>
          </a:p>
          <a:p>
            <a:pPr lvl="1"/>
            <a:r>
              <a:rPr lang="en-US" sz="2000" dirty="0"/>
              <a:t>Query processing and optimization </a:t>
            </a:r>
          </a:p>
          <a:p>
            <a:pPr lvl="1"/>
            <a:r>
              <a:rPr lang="en-US" sz="2000" dirty="0"/>
              <a:t>We have already covered some of the parallel techniques</a:t>
            </a:r>
          </a:p>
          <a:p>
            <a:pPr lvl="1"/>
            <a:r>
              <a:rPr lang="en-US" sz="2000" dirty="0"/>
              <a:t>Transaction processing discussion relatively abstract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2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Representations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40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10.5, 10.6</a:t>
            </a:r>
          </a:p>
          <a:p>
            <a:pPr lvl="1"/>
            <a:r>
              <a:rPr lang="en-US" dirty="0">
                <a:latin typeface="Calibri" charset="0"/>
              </a:rPr>
              <a:t>13.6 (column-oriented storage)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the tuples are laid out in disk/memory</a:t>
            </a:r>
          </a:p>
          <a:p>
            <a:pPr lvl="1"/>
            <a:r>
              <a:rPr lang="en-US" dirty="0">
                <a:latin typeface="Calibri" charset="0"/>
              </a:rPr>
              <a:t>Pros and cons of the different approaches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3172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Hard disks/SSDs/Memory are all typically divided into “blocks” or “pages”</a:t>
            </a:r>
          </a:p>
          <a:p>
            <a:pPr lvl="1"/>
            <a:r>
              <a:rPr lang="en-US" sz="2000" dirty="0">
                <a:latin typeface="Calibri" charset="0"/>
              </a:rPr>
              <a:t>Traditionally 4K or 8K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Data movement usually in units of blocks/pages</a:t>
            </a:r>
          </a:p>
          <a:p>
            <a:pPr lvl="1"/>
            <a:r>
              <a:rPr lang="en-US" sz="2000" dirty="0">
                <a:latin typeface="Calibri" charset="0"/>
              </a:rPr>
              <a:t>i.e., we usually move one or more blocks from disk to memory</a:t>
            </a:r>
          </a:p>
          <a:p>
            <a:pPr lvl="1"/>
            <a:r>
              <a:rPr lang="en-US" sz="2000" dirty="0">
                <a:latin typeface="Calibri" charset="0"/>
              </a:rPr>
              <a:t>Can’t move just a small part of a block	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Memory-to-Cache is in smaller units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Called “cache lines” -- 64 bytes or 128 bytes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Usually each memory page is divided into multiple cache lines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736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3ACDAD-D91E-18F0-6914-16C0C132ECC6}"/>
              </a:ext>
            </a:extLst>
          </p:cNvPr>
          <p:cNvSpPr/>
          <p:nvPr/>
        </p:nvSpPr>
        <p:spPr bwMode="auto">
          <a:xfrm>
            <a:off x="762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A6677-A576-8EC8-3AE0-163EF2D2C994}"/>
              </a:ext>
            </a:extLst>
          </p:cNvPr>
          <p:cNvSpPr/>
          <p:nvPr/>
        </p:nvSpPr>
        <p:spPr bwMode="auto">
          <a:xfrm>
            <a:off x="1066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E16FF-697B-813C-19B0-EB4331056F86}"/>
              </a:ext>
            </a:extLst>
          </p:cNvPr>
          <p:cNvSpPr/>
          <p:nvPr/>
        </p:nvSpPr>
        <p:spPr bwMode="auto">
          <a:xfrm>
            <a:off x="1371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7E3FB-49BB-6194-33B2-C6D3F48F3369}"/>
              </a:ext>
            </a:extLst>
          </p:cNvPr>
          <p:cNvSpPr/>
          <p:nvPr/>
        </p:nvSpPr>
        <p:spPr bwMode="auto">
          <a:xfrm>
            <a:off x="1676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9E5EF-0587-D5E2-5B1B-CF4844995457}"/>
              </a:ext>
            </a:extLst>
          </p:cNvPr>
          <p:cNvSpPr/>
          <p:nvPr/>
        </p:nvSpPr>
        <p:spPr bwMode="auto">
          <a:xfrm>
            <a:off x="1981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DAB7E-3097-4C37-4083-46421735ABC0}"/>
              </a:ext>
            </a:extLst>
          </p:cNvPr>
          <p:cNvSpPr/>
          <p:nvPr/>
        </p:nvSpPr>
        <p:spPr bwMode="auto">
          <a:xfrm>
            <a:off x="2286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7D153-5417-0989-2456-20243CD180A8}"/>
              </a:ext>
            </a:extLst>
          </p:cNvPr>
          <p:cNvSpPr/>
          <p:nvPr/>
        </p:nvSpPr>
        <p:spPr bwMode="auto">
          <a:xfrm>
            <a:off x="2590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00F22-1C8C-9978-406B-6BF53D92AD75}"/>
              </a:ext>
            </a:extLst>
          </p:cNvPr>
          <p:cNvSpPr/>
          <p:nvPr/>
        </p:nvSpPr>
        <p:spPr bwMode="auto">
          <a:xfrm>
            <a:off x="2895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95D8D-E6AA-EA2C-2EE1-5C5EA08E3D26}"/>
              </a:ext>
            </a:extLst>
          </p:cNvPr>
          <p:cNvSpPr/>
          <p:nvPr/>
        </p:nvSpPr>
        <p:spPr bwMode="auto">
          <a:xfrm>
            <a:off x="3200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C8A67-354C-025D-362C-4FB636727C68}"/>
              </a:ext>
            </a:extLst>
          </p:cNvPr>
          <p:cNvSpPr/>
          <p:nvPr/>
        </p:nvSpPr>
        <p:spPr bwMode="auto">
          <a:xfrm>
            <a:off x="3505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BDD3B-092C-90CD-6431-FAAF47D42308}"/>
              </a:ext>
            </a:extLst>
          </p:cNvPr>
          <p:cNvSpPr/>
          <p:nvPr/>
        </p:nvSpPr>
        <p:spPr bwMode="auto">
          <a:xfrm>
            <a:off x="3810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51D56-9356-DB7A-4AC3-B2EB67974410}"/>
              </a:ext>
            </a:extLst>
          </p:cNvPr>
          <p:cNvSpPr/>
          <p:nvPr/>
        </p:nvSpPr>
        <p:spPr bwMode="auto">
          <a:xfrm>
            <a:off x="4114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7CB214-17D6-009F-F0D8-9667DFA9BB09}"/>
              </a:ext>
            </a:extLst>
          </p:cNvPr>
          <p:cNvSpPr/>
          <p:nvPr/>
        </p:nvSpPr>
        <p:spPr bwMode="auto">
          <a:xfrm>
            <a:off x="4419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03C1CC-D2B4-67ED-3831-447BFF3D1089}"/>
              </a:ext>
            </a:extLst>
          </p:cNvPr>
          <p:cNvSpPr/>
          <p:nvPr/>
        </p:nvSpPr>
        <p:spPr bwMode="auto">
          <a:xfrm>
            <a:off x="4724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15641-3B93-DFC0-BAAD-855347A951E2}"/>
              </a:ext>
            </a:extLst>
          </p:cNvPr>
          <p:cNvSpPr/>
          <p:nvPr/>
        </p:nvSpPr>
        <p:spPr bwMode="auto">
          <a:xfrm>
            <a:off x="5029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32E69-2B30-D005-AA85-3E7005241371}"/>
              </a:ext>
            </a:extLst>
          </p:cNvPr>
          <p:cNvSpPr/>
          <p:nvPr/>
        </p:nvSpPr>
        <p:spPr bwMode="auto">
          <a:xfrm>
            <a:off x="5334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11AD8-6E87-E73B-920D-FA892F0FB37F}"/>
              </a:ext>
            </a:extLst>
          </p:cNvPr>
          <p:cNvSpPr/>
          <p:nvPr/>
        </p:nvSpPr>
        <p:spPr bwMode="auto">
          <a:xfrm>
            <a:off x="5638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B0326E-497E-C406-E5FD-68C489228945}"/>
              </a:ext>
            </a:extLst>
          </p:cNvPr>
          <p:cNvSpPr/>
          <p:nvPr/>
        </p:nvSpPr>
        <p:spPr bwMode="auto">
          <a:xfrm>
            <a:off x="5943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BE997-815E-9263-30A4-C20B2E954C31}"/>
              </a:ext>
            </a:extLst>
          </p:cNvPr>
          <p:cNvSpPr/>
          <p:nvPr/>
        </p:nvSpPr>
        <p:spPr bwMode="auto">
          <a:xfrm>
            <a:off x="6248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EC790A-081A-6CC4-D501-3BE42D7AB339}"/>
              </a:ext>
            </a:extLst>
          </p:cNvPr>
          <p:cNvSpPr/>
          <p:nvPr/>
        </p:nvSpPr>
        <p:spPr bwMode="auto">
          <a:xfrm>
            <a:off x="6553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73CE2-8010-D403-BC94-B74195166BE0}"/>
              </a:ext>
            </a:extLst>
          </p:cNvPr>
          <p:cNvSpPr/>
          <p:nvPr/>
        </p:nvSpPr>
        <p:spPr bwMode="auto">
          <a:xfrm>
            <a:off x="6858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5214B-D706-D9F8-3B0D-988D7B623337}"/>
              </a:ext>
            </a:extLst>
          </p:cNvPr>
          <p:cNvSpPr/>
          <p:nvPr/>
        </p:nvSpPr>
        <p:spPr bwMode="auto">
          <a:xfrm>
            <a:off x="7162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E1AF22-25F7-3D1C-8982-1872EED26E01}"/>
              </a:ext>
            </a:extLst>
          </p:cNvPr>
          <p:cNvSpPr/>
          <p:nvPr/>
        </p:nvSpPr>
        <p:spPr bwMode="auto">
          <a:xfrm>
            <a:off x="7467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C04521-91A4-5B8D-7B89-EE037106B754}"/>
              </a:ext>
            </a:extLst>
          </p:cNvPr>
          <p:cNvSpPr/>
          <p:nvPr/>
        </p:nvSpPr>
        <p:spPr bwMode="auto">
          <a:xfrm>
            <a:off x="7772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D8E5F5-4B45-CC70-1B1F-0F7DD6F5B86E}"/>
              </a:ext>
            </a:extLst>
          </p:cNvPr>
          <p:cNvSpPr/>
          <p:nvPr/>
        </p:nvSpPr>
        <p:spPr bwMode="auto">
          <a:xfrm>
            <a:off x="8077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FB0D66-379B-2D19-BCCC-DCF0C9D858E1}"/>
              </a:ext>
            </a:extLst>
          </p:cNvPr>
          <p:cNvSpPr/>
          <p:nvPr/>
        </p:nvSpPr>
        <p:spPr bwMode="auto">
          <a:xfrm>
            <a:off x="8382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477328-EDB7-59D8-28CB-CEE160E63A4D}"/>
              </a:ext>
            </a:extLst>
          </p:cNvPr>
          <p:cNvSpPr/>
          <p:nvPr/>
        </p:nvSpPr>
        <p:spPr bwMode="auto">
          <a:xfrm>
            <a:off x="8686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60083D-7DC1-640F-0162-8C46581A4ECD}"/>
              </a:ext>
            </a:extLst>
          </p:cNvPr>
          <p:cNvSpPr txBox="1"/>
          <p:nvPr/>
        </p:nvSpPr>
        <p:spPr>
          <a:xfrm>
            <a:off x="40199" y="4560084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37FAD6-DBD9-A789-CEC7-E4324C868259}"/>
              </a:ext>
            </a:extLst>
          </p:cNvPr>
          <p:cNvCxnSpPr/>
          <p:nvPr/>
        </p:nvCxnSpPr>
        <p:spPr bwMode="auto">
          <a:xfrm>
            <a:off x="429717" y="5312221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5B371F0-24DC-116F-D1DF-D35379302206}"/>
              </a:ext>
            </a:extLst>
          </p:cNvPr>
          <p:cNvSpPr/>
          <p:nvPr/>
        </p:nvSpPr>
        <p:spPr bwMode="auto">
          <a:xfrm>
            <a:off x="770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0A95C-7769-F5C0-6894-32CC8F4AA13C}"/>
              </a:ext>
            </a:extLst>
          </p:cNvPr>
          <p:cNvSpPr/>
          <p:nvPr/>
        </p:nvSpPr>
        <p:spPr bwMode="auto">
          <a:xfrm>
            <a:off x="1075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7EF9F2-79AD-921E-530B-9EE37DE5072B}"/>
              </a:ext>
            </a:extLst>
          </p:cNvPr>
          <p:cNvSpPr/>
          <p:nvPr/>
        </p:nvSpPr>
        <p:spPr bwMode="auto">
          <a:xfrm>
            <a:off x="1380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8BF222-943F-84C7-62C5-269B28F4BC33}"/>
              </a:ext>
            </a:extLst>
          </p:cNvPr>
          <p:cNvSpPr/>
          <p:nvPr/>
        </p:nvSpPr>
        <p:spPr bwMode="auto">
          <a:xfrm>
            <a:off x="1684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2F492-D24D-7420-0F8C-98D588599866}"/>
              </a:ext>
            </a:extLst>
          </p:cNvPr>
          <p:cNvSpPr/>
          <p:nvPr/>
        </p:nvSpPr>
        <p:spPr bwMode="auto">
          <a:xfrm>
            <a:off x="19896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94A3D2-530C-1817-6082-07339CDC1093}"/>
              </a:ext>
            </a:extLst>
          </p:cNvPr>
          <p:cNvSpPr/>
          <p:nvPr/>
        </p:nvSpPr>
        <p:spPr bwMode="auto">
          <a:xfrm>
            <a:off x="2294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5F291D-618C-8BAD-6242-6A35E94F9F77}"/>
              </a:ext>
            </a:extLst>
          </p:cNvPr>
          <p:cNvSpPr/>
          <p:nvPr/>
        </p:nvSpPr>
        <p:spPr bwMode="auto">
          <a:xfrm>
            <a:off x="2599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BBAE-EE65-5697-966E-C7BE5A2785BA}"/>
              </a:ext>
            </a:extLst>
          </p:cNvPr>
          <p:cNvSpPr/>
          <p:nvPr/>
        </p:nvSpPr>
        <p:spPr bwMode="auto">
          <a:xfrm>
            <a:off x="2904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9EFAC1-D97E-F8A0-17BE-042C6347E6C9}"/>
              </a:ext>
            </a:extLst>
          </p:cNvPr>
          <p:cNvSpPr/>
          <p:nvPr/>
        </p:nvSpPr>
        <p:spPr bwMode="auto">
          <a:xfrm>
            <a:off x="3208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2888FA-48D4-59E4-5C11-7AAA110FDB44}"/>
              </a:ext>
            </a:extLst>
          </p:cNvPr>
          <p:cNvSpPr/>
          <p:nvPr/>
        </p:nvSpPr>
        <p:spPr bwMode="auto">
          <a:xfrm>
            <a:off x="35136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45981-CC25-E202-516F-08435B271A86}"/>
              </a:ext>
            </a:extLst>
          </p:cNvPr>
          <p:cNvSpPr/>
          <p:nvPr/>
        </p:nvSpPr>
        <p:spPr bwMode="auto">
          <a:xfrm>
            <a:off x="3818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1DA4A2-2521-5341-B766-9F6683236FAD}"/>
              </a:ext>
            </a:extLst>
          </p:cNvPr>
          <p:cNvSpPr/>
          <p:nvPr/>
        </p:nvSpPr>
        <p:spPr bwMode="auto">
          <a:xfrm>
            <a:off x="4123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E6DC2F-276F-08B1-50CF-B5966D8D554A}"/>
              </a:ext>
            </a:extLst>
          </p:cNvPr>
          <p:cNvSpPr/>
          <p:nvPr/>
        </p:nvSpPr>
        <p:spPr bwMode="auto">
          <a:xfrm>
            <a:off x="4428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FDAC90-5C02-8D76-B55E-98A4D0147786}"/>
              </a:ext>
            </a:extLst>
          </p:cNvPr>
          <p:cNvSpPr/>
          <p:nvPr/>
        </p:nvSpPr>
        <p:spPr bwMode="auto">
          <a:xfrm>
            <a:off x="4732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1B6E3B-D62B-1698-6D07-D143ECDB256E}"/>
              </a:ext>
            </a:extLst>
          </p:cNvPr>
          <p:cNvSpPr txBox="1"/>
          <p:nvPr/>
        </p:nvSpPr>
        <p:spPr>
          <a:xfrm>
            <a:off x="57131" y="2503562"/>
            <a:ext cx="10181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Memory page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BCDB5A-640E-6F83-2F86-FEA78181D8ED}"/>
              </a:ext>
            </a:extLst>
          </p:cNvPr>
          <p:cNvCxnSpPr/>
          <p:nvPr/>
        </p:nvCxnSpPr>
        <p:spPr bwMode="auto">
          <a:xfrm>
            <a:off x="273254" y="3230006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258F73D-AB31-DCE0-D762-50DAB5387A17}"/>
              </a:ext>
            </a:extLst>
          </p:cNvPr>
          <p:cNvSpPr txBox="1"/>
          <p:nvPr/>
        </p:nvSpPr>
        <p:spPr>
          <a:xfrm>
            <a:off x="4529302" y="4560083"/>
            <a:ext cx="4309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“Buffer Manager” responsible for moving</a:t>
            </a:r>
          </a:p>
          <a:p>
            <a:r>
              <a:rPr lang="en-US" i="1" dirty="0"/>
              <a:t>things back and forth</a:t>
            </a:r>
          </a:p>
        </p:txBody>
      </p:sp>
      <p:grpSp>
        <p:nvGrpSpPr>
          <p:cNvPr id="508947" name="Group 508946">
            <a:extLst>
              <a:ext uri="{FF2B5EF4-FFF2-40B4-BE49-F238E27FC236}">
                <a16:creationId xmlns:a16="http://schemas.microsoft.com/office/drawing/2014/main" id="{5DFBFECF-FC78-C515-985B-753949CC17A3}"/>
              </a:ext>
            </a:extLst>
          </p:cNvPr>
          <p:cNvGrpSpPr/>
          <p:nvPr/>
        </p:nvGrpSpPr>
        <p:grpSpPr>
          <a:xfrm>
            <a:off x="1087459" y="3742267"/>
            <a:ext cx="292608" cy="304800"/>
            <a:chOff x="2755392" y="2438400"/>
            <a:chExt cx="292608" cy="304800"/>
          </a:xfrm>
        </p:grpSpPr>
        <p:sp>
          <p:nvSpPr>
            <p:cNvPr id="508948" name="Rectangle 508947">
              <a:extLst>
                <a:ext uri="{FF2B5EF4-FFF2-40B4-BE49-F238E27FC236}">
                  <a16:creationId xmlns:a16="http://schemas.microsoft.com/office/drawing/2014/main" id="{D773B169-329D-214E-4980-B5AC1B1AF3AF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49" name="Rectangle 508948">
              <a:extLst>
                <a:ext uri="{FF2B5EF4-FFF2-40B4-BE49-F238E27FC236}">
                  <a16:creationId xmlns:a16="http://schemas.microsoft.com/office/drawing/2014/main" id="{3652AEF3-3BE2-098C-62BB-FAC79024566D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0" name="Rectangle 508949">
              <a:extLst>
                <a:ext uri="{FF2B5EF4-FFF2-40B4-BE49-F238E27FC236}">
                  <a16:creationId xmlns:a16="http://schemas.microsoft.com/office/drawing/2014/main" id="{52463A16-553E-B9F6-6D23-0037950B88EA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1" name="Rectangle 508950">
              <a:extLst>
                <a:ext uri="{FF2B5EF4-FFF2-40B4-BE49-F238E27FC236}">
                  <a16:creationId xmlns:a16="http://schemas.microsoft.com/office/drawing/2014/main" id="{563CA992-A634-F28D-7229-63CEF5D7C2D0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52" name="Group 508951">
            <a:extLst>
              <a:ext uri="{FF2B5EF4-FFF2-40B4-BE49-F238E27FC236}">
                <a16:creationId xmlns:a16="http://schemas.microsoft.com/office/drawing/2014/main" id="{57A316CB-4E0E-3E1E-CA19-50BF4E30011F}"/>
              </a:ext>
            </a:extLst>
          </p:cNvPr>
          <p:cNvGrpSpPr/>
          <p:nvPr/>
        </p:nvGrpSpPr>
        <p:grpSpPr>
          <a:xfrm>
            <a:off x="1697059" y="3742267"/>
            <a:ext cx="292608" cy="304800"/>
            <a:chOff x="2755392" y="2438400"/>
            <a:chExt cx="292608" cy="304800"/>
          </a:xfrm>
        </p:grpSpPr>
        <p:sp>
          <p:nvSpPr>
            <p:cNvPr id="508953" name="Rectangle 508952">
              <a:extLst>
                <a:ext uri="{FF2B5EF4-FFF2-40B4-BE49-F238E27FC236}">
                  <a16:creationId xmlns:a16="http://schemas.microsoft.com/office/drawing/2014/main" id="{90FD5C1B-0AA7-A39E-6722-D22D40EAF7A3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4" name="Rectangle 508953">
              <a:extLst>
                <a:ext uri="{FF2B5EF4-FFF2-40B4-BE49-F238E27FC236}">
                  <a16:creationId xmlns:a16="http://schemas.microsoft.com/office/drawing/2014/main" id="{36D0A77A-A3A3-7F9B-03CE-1CF24A8DB204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5" name="Rectangle 508954">
              <a:extLst>
                <a:ext uri="{FF2B5EF4-FFF2-40B4-BE49-F238E27FC236}">
                  <a16:creationId xmlns:a16="http://schemas.microsoft.com/office/drawing/2014/main" id="{E6DD92F3-63E7-2502-95EE-DF213EABAE0E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6" name="Rectangle 508955">
              <a:extLst>
                <a:ext uri="{FF2B5EF4-FFF2-40B4-BE49-F238E27FC236}">
                  <a16:creationId xmlns:a16="http://schemas.microsoft.com/office/drawing/2014/main" id="{64A637A0-D87A-30E3-8DD9-701368C4CAFD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57" name="Group 508956">
            <a:extLst>
              <a:ext uri="{FF2B5EF4-FFF2-40B4-BE49-F238E27FC236}">
                <a16:creationId xmlns:a16="http://schemas.microsoft.com/office/drawing/2014/main" id="{EB35F749-E1FF-AA81-FA7B-ECECCE491F5D}"/>
              </a:ext>
            </a:extLst>
          </p:cNvPr>
          <p:cNvGrpSpPr/>
          <p:nvPr/>
        </p:nvGrpSpPr>
        <p:grpSpPr>
          <a:xfrm>
            <a:off x="755396" y="1714352"/>
            <a:ext cx="292608" cy="304800"/>
            <a:chOff x="2755392" y="2438400"/>
            <a:chExt cx="292608" cy="304800"/>
          </a:xfrm>
        </p:grpSpPr>
        <p:sp>
          <p:nvSpPr>
            <p:cNvPr id="508958" name="Rectangle 508957">
              <a:extLst>
                <a:ext uri="{FF2B5EF4-FFF2-40B4-BE49-F238E27FC236}">
                  <a16:creationId xmlns:a16="http://schemas.microsoft.com/office/drawing/2014/main" id="{F4ADAAD8-3EDC-D883-D36D-61800B8E7D04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9" name="Rectangle 508958">
              <a:extLst>
                <a:ext uri="{FF2B5EF4-FFF2-40B4-BE49-F238E27FC236}">
                  <a16:creationId xmlns:a16="http://schemas.microsoft.com/office/drawing/2014/main" id="{E8818A2C-6620-1AB7-145C-9AA44DA543A3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0" name="Rectangle 508959">
              <a:extLst>
                <a:ext uri="{FF2B5EF4-FFF2-40B4-BE49-F238E27FC236}">
                  <a16:creationId xmlns:a16="http://schemas.microsoft.com/office/drawing/2014/main" id="{4060F768-F15A-EE40-07AA-4A7A93F7B012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1" name="Rectangle 508960">
              <a:extLst>
                <a:ext uri="{FF2B5EF4-FFF2-40B4-BE49-F238E27FC236}">
                  <a16:creationId xmlns:a16="http://schemas.microsoft.com/office/drawing/2014/main" id="{C74E5D15-FCC5-2F14-73BB-6D16BEA46767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67" name="Group 508966">
            <a:extLst>
              <a:ext uri="{FF2B5EF4-FFF2-40B4-BE49-F238E27FC236}">
                <a16:creationId xmlns:a16="http://schemas.microsoft.com/office/drawing/2014/main" id="{3E794B4C-F670-D47E-54E1-E045E054B71E}"/>
              </a:ext>
            </a:extLst>
          </p:cNvPr>
          <p:cNvGrpSpPr/>
          <p:nvPr/>
        </p:nvGrpSpPr>
        <p:grpSpPr>
          <a:xfrm>
            <a:off x="1051730" y="1714352"/>
            <a:ext cx="292608" cy="304800"/>
            <a:chOff x="2755392" y="2438400"/>
            <a:chExt cx="292608" cy="304800"/>
          </a:xfrm>
        </p:grpSpPr>
        <p:sp>
          <p:nvSpPr>
            <p:cNvPr id="508968" name="Rectangle 508967">
              <a:extLst>
                <a:ext uri="{FF2B5EF4-FFF2-40B4-BE49-F238E27FC236}">
                  <a16:creationId xmlns:a16="http://schemas.microsoft.com/office/drawing/2014/main" id="{017B8CA1-93A7-AF4A-48D4-D0E8FB6EE10A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9" name="Rectangle 508968">
              <a:extLst>
                <a:ext uri="{FF2B5EF4-FFF2-40B4-BE49-F238E27FC236}">
                  <a16:creationId xmlns:a16="http://schemas.microsoft.com/office/drawing/2014/main" id="{A03F3C34-F72C-4433-D85D-5118F7B758D3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0" name="Rectangle 508969">
              <a:extLst>
                <a:ext uri="{FF2B5EF4-FFF2-40B4-BE49-F238E27FC236}">
                  <a16:creationId xmlns:a16="http://schemas.microsoft.com/office/drawing/2014/main" id="{1628E653-B5C5-D06C-BD0A-1F591880B288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1" name="Rectangle 508970">
              <a:extLst>
                <a:ext uri="{FF2B5EF4-FFF2-40B4-BE49-F238E27FC236}">
                  <a16:creationId xmlns:a16="http://schemas.microsoft.com/office/drawing/2014/main" id="{AF8BD39C-905D-31C6-AA1C-B623914055FB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72" name="Group 508971">
            <a:extLst>
              <a:ext uri="{FF2B5EF4-FFF2-40B4-BE49-F238E27FC236}">
                <a16:creationId xmlns:a16="http://schemas.microsoft.com/office/drawing/2014/main" id="{7BF0F5A0-564C-5457-C675-DD5B2827E9B2}"/>
              </a:ext>
            </a:extLst>
          </p:cNvPr>
          <p:cNvGrpSpPr/>
          <p:nvPr/>
        </p:nvGrpSpPr>
        <p:grpSpPr>
          <a:xfrm>
            <a:off x="1348064" y="1714352"/>
            <a:ext cx="292608" cy="304800"/>
            <a:chOff x="2755392" y="2438400"/>
            <a:chExt cx="292608" cy="304800"/>
          </a:xfrm>
        </p:grpSpPr>
        <p:sp>
          <p:nvSpPr>
            <p:cNvPr id="508973" name="Rectangle 508972">
              <a:extLst>
                <a:ext uri="{FF2B5EF4-FFF2-40B4-BE49-F238E27FC236}">
                  <a16:creationId xmlns:a16="http://schemas.microsoft.com/office/drawing/2014/main" id="{F2C6253E-478C-048A-776E-83056A01B476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4" name="Rectangle 508973">
              <a:extLst>
                <a:ext uri="{FF2B5EF4-FFF2-40B4-BE49-F238E27FC236}">
                  <a16:creationId xmlns:a16="http://schemas.microsoft.com/office/drawing/2014/main" id="{243CBBE8-270A-B01C-439E-4F9E866EDAEC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5" name="Rectangle 508974">
              <a:extLst>
                <a:ext uri="{FF2B5EF4-FFF2-40B4-BE49-F238E27FC236}">
                  <a16:creationId xmlns:a16="http://schemas.microsoft.com/office/drawing/2014/main" id="{60F2FCDA-A9B0-2FE9-4691-620C398B5BAF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6" name="Rectangle 508975">
              <a:extLst>
                <a:ext uri="{FF2B5EF4-FFF2-40B4-BE49-F238E27FC236}">
                  <a16:creationId xmlns:a16="http://schemas.microsoft.com/office/drawing/2014/main" id="{7ABDCC12-CDC8-715D-5A51-F1655B1D375B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77" name="Group 508976">
            <a:extLst>
              <a:ext uri="{FF2B5EF4-FFF2-40B4-BE49-F238E27FC236}">
                <a16:creationId xmlns:a16="http://schemas.microsoft.com/office/drawing/2014/main" id="{849D98B9-5419-9B55-4895-2B62E5AB95C1}"/>
              </a:ext>
            </a:extLst>
          </p:cNvPr>
          <p:cNvGrpSpPr/>
          <p:nvPr/>
        </p:nvGrpSpPr>
        <p:grpSpPr>
          <a:xfrm>
            <a:off x="1644398" y="1714352"/>
            <a:ext cx="292608" cy="304800"/>
            <a:chOff x="2755392" y="2438400"/>
            <a:chExt cx="292608" cy="304800"/>
          </a:xfrm>
        </p:grpSpPr>
        <p:sp>
          <p:nvSpPr>
            <p:cNvPr id="508978" name="Rectangle 508977">
              <a:extLst>
                <a:ext uri="{FF2B5EF4-FFF2-40B4-BE49-F238E27FC236}">
                  <a16:creationId xmlns:a16="http://schemas.microsoft.com/office/drawing/2014/main" id="{07B4502E-8206-3F8B-25B9-9221A928855D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9" name="Rectangle 508978">
              <a:extLst>
                <a:ext uri="{FF2B5EF4-FFF2-40B4-BE49-F238E27FC236}">
                  <a16:creationId xmlns:a16="http://schemas.microsoft.com/office/drawing/2014/main" id="{2F739607-9ADD-FB49-ED1F-3651C5C94798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0" name="Rectangle 508979">
              <a:extLst>
                <a:ext uri="{FF2B5EF4-FFF2-40B4-BE49-F238E27FC236}">
                  <a16:creationId xmlns:a16="http://schemas.microsoft.com/office/drawing/2014/main" id="{8F7968EE-C651-33D4-5C8F-8425948687BD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1" name="Rectangle 508980">
              <a:extLst>
                <a:ext uri="{FF2B5EF4-FFF2-40B4-BE49-F238E27FC236}">
                  <a16:creationId xmlns:a16="http://schemas.microsoft.com/office/drawing/2014/main" id="{38748003-23FE-1AED-2F5E-5CDC4EEB93F1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82" name="Group 508981">
            <a:extLst>
              <a:ext uri="{FF2B5EF4-FFF2-40B4-BE49-F238E27FC236}">
                <a16:creationId xmlns:a16="http://schemas.microsoft.com/office/drawing/2014/main" id="{D2576AD4-5FCF-6607-FE2E-944E746B1E96}"/>
              </a:ext>
            </a:extLst>
          </p:cNvPr>
          <p:cNvGrpSpPr/>
          <p:nvPr/>
        </p:nvGrpSpPr>
        <p:grpSpPr>
          <a:xfrm>
            <a:off x="1940732" y="1714352"/>
            <a:ext cx="292608" cy="304800"/>
            <a:chOff x="2755392" y="2438400"/>
            <a:chExt cx="292608" cy="304800"/>
          </a:xfrm>
        </p:grpSpPr>
        <p:sp>
          <p:nvSpPr>
            <p:cNvPr id="508983" name="Rectangle 508982">
              <a:extLst>
                <a:ext uri="{FF2B5EF4-FFF2-40B4-BE49-F238E27FC236}">
                  <a16:creationId xmlns:a16="http://schemas.microsoft.com/office/drawing/2014/main" id="{11562560-D22E-462F-FDFD-D6936631944A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4" name="Rectangle 508983">
              <a:extLst>
                <a:ext uri="{FF2B5EF4-FFF2-40B4-BE49-F238E27FC236}">
                  <a16:creationId xmlns:a16="http://schemas.microsoft.com/office/drawing/2014/main" id="{E86F8FB7-69AA-64D1-1DE2-47658F1CA2BA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5" name="Rectangle 508984">
              <a:extLst>
                <a:ext uri="{FF2B5EF4-FFF2-40B4-BE49-F238E27FC236}">
                  <a16:creationId xmlns:a16="http://schemas.microsoft.com/office/drawing/2014/main" id="{8BF74E72-0D54-7BC4-A262-C88D6E7477C5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6" name="Rectangle 508985">
              <a:extLst>
                <a:ext uri="{FF2B5EF4-FFF2-40B4-BE49-F238E27FC236}">
                  <a16:creationId xmlns:a16="http://schemas.microsoft.com/office/drawing/2014/main" id="{C814BCAC-EA1C-3D45-7F15-D0002F3BD6B3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87" name="Group 508986">
            <a:extLst>
              <a:ext uri="{FF2B5EF4-FFF2-40B4-BE49-F238E27FC236}">
                <a16:creationId xmlns:a16="http://schemas.microsoft.com/office/drawing/2014/main" id="{2B5DA91E-89A4-F8EC-3141-792333C79CF2}"/>
              </a:ext>
            </a:extLst>
          </p:cNvPr>
          <p:cNvGrpSpPr/>
          <p:nvPr/>
        </p:nvGrpSpPr>
        <p:grpSpPr>
          <a:xfrm>
            <a:off x="2237066" y="1714352"/>
            <a:ext cx="292608" cy="304800"/>
            <a:chOff x="2755392" y="2438400"/>
            <a:chExt cx="292608" cy="304800"/>
          </a:xfrm>
        </p:grpSpPr>
        <p:sp>
          <p:nvSpPr>
            <p:cNvPr id="508988" name="Rectangle 508987">
              <a:extLst>
                <a:ext uri="{FF2B5EF4-FFF2-40B4-BE49-F238E27FC236}">
                  <a16:creationId xmlns:a16="http://schemas.microsoft.com/office/drawing/2014/main" id="{A1497D37-8B9B-7D9A-5868-E7B2CFF7A404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9" name="Rectangle 508988">
              <a:extLst>
                <a:ext uri="{FF2B5EF4-FFF2-40B4-BE49-F238E27FC236}">
                  <a16:creationId xmlns:a16="http://schemas.microsoft.com/office/drawing/2014/main" id="{8BAB876E-F189-9DF3-7F46-2969486E839E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90" name="Rectangle 508989">
              <a:extLst>
                <a:ext uri="{FF2B5EF4-FFF2-40B4-BE49-F238E27FC236}">
                  <a16:creationId xmlns:a16="http://schemas.microsoft.com/office/drawing/2014/main" id="{4FE7FE59-4E1F-DCA5-CF93-995BC48BE748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91" name="Rectangle 508990">
              <a:extLst>
                <a:ext uri="{FF2B5EF4-FFF2-40B4-BE49-F238E27FC236}">
                  <a16:creationId xmlns:a16="http://schemas.microsoft.com/office/drawing/2014/main" id="{C8C7F5A9-8F79-2553-6910-DA901369CE00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480" name="TextBox 20479">
            <a:extLst>
              <a:ext uri="{FF2B5EF4-FFF2-40B4-BE49-F238E27FC236}">
                <a16:creationId xmlns:a16="http://schemas.microsoft.com/office/drawing/2014/main" id="{2C45A211-1930-BFFB-0734-8AB68B22E898}"/>
              </a:ext>
            </a:extLst>
          </p:cNvPr>
          <p:cNvSpPr txBox="1"/>
          <p:nvPr/>
        </p:nvSpPr>
        <p:spPr>
          <a:xfrm>
            <a:off x="40199" y="1024549"/>
            <a:ext cx="10181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Cache Line</a:t>
            </a:r>
          </a:p>
        </p:txBody>
      </p:sp>
      <p:cxnSp>
        <p:nvCxnSpPr>
          <p:cNvPr id="20481" name="Straight Arrow Connector 20480">
            <a:extLst>
              <a:ext uri="{FF2B5EF4-FFF2-40B4-BE49-F238E27FC236}">
                <a16:creationId xmlns:a16="http://schemas.microsoft.com/office/drawing/2014/main" id="{4755E9B8-9A4C-14AB-CD2A-83BB592B22AA}"/>
              </a:ext>
            </a:extLst>
          </p:cNvPr>
          <p:cNvCxnSpPr/>
          <p:nvPr/>
        </p:nvCxnSpPr>
        <p:spPr bwMode="auto">
          <a:xfrm>
            <a:off x="273254" y="1492189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84" name="Straight Connector 20483">
            <a:extLst>
              <a:ext uri="{FF2B5EF4-FFF2-40B4-BE49-F238E27FC236}">
                <a16:creationId xmlns:a16="http://schemas.microsoft.com/office/drawing/2014/main" id="{4D1C4A0B-9DCF-908E-2BE5-97488A4FD6A8}"/>
              </a:ext>
            </a:extLst>
          </p:cNvPr>
          <p:cNvCxnSpPr>
            <a:stCxn id="33" idx="2"/>
            <a:endCxn id="6" idx="0"/>
          </p:cNvCxnSpPr>
          <p:nvPr/>
        </p:nvCxnSpPr>
        <p:spPr bwMode="auto">
          <a:xfrm>
            <a:off x="922867" y="4038600"/>
            <a:ext cx="601133" cy="152400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5" name="Straight Connector 20484">
            <a:extLst>
              <a:ext uri="{FF2B5EF4-FFF2-40B4-BE49-F238E27FC236}">
                <a16:creationId xmlns:a16="http://schemas.microsoft.com/office/drawing/2014/main" id="{1FCEAB80-6281-3660-9394-7B49EE2E7011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H="1">
            <a:off x="1828800" y="4038600"/>
            <a:ext cx="931334" cy="152400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7" name="Straight Connector 20486">
            <a:extLst>
              <a:ext uri="{FF2B5EF4-FFF2-40B4-BE49-F238E27FC236}">
                <a16:creationId xmlns:a16="http://schemas.microsoft.com/office/drawing/2014/main" id="{A16E5D08-5515-8A40-4B59-7707F35DD38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1219200" y="4029925"/>
            <a:ext cx="3369734" cy="1532675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9" name="Straight Connector 20488">
            <a:extLst>
              <a:ext uri="{FF2B5EF4-FFF2-40B4-BE49-F238E27FC236}">
                <a16:creationId xmlns:a16="http://schemas.microsoft.com/office/drawing/2014/main" id="{E0506EAA-B5EF-CD21-1C52-5AA6DC9B7577}"/>
              </a:ext>
            </a:extLst>
          </p:cNvPr>
          <p:cNvCxnSpPr>
            <a:cxnSpLocks/>
            <a:endCxn id="508955" idx="1"/>
          </p:cNvCxnSpPr>
          <p:nvPr/>
        </p:nvCxnSpPr>
        <p:spPr bwMode="auto">
          <a:xfrm>
            <a:off x="1073737" y="1958538"/>
            <a:ext cx="775722" cy="1936129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90" name="Straight Connector 20489">
            <a:extLst>
              <a:ext uri="{FF2B5EF4-FFF2-40B4-BE49-F238E27FC236}">
                <a16:creationId xmlns:a16="http://schemas.microsoft.com/office/drawing/2014/main" id="{8763BAFE-1B94-3890-939C-A9CCA6D3AE3E}"/>
              </a:ext>
            </a:extLst>
          </p:cNvPr>
          <p:cNvCxnSpPr>
            <a:cxnSpLocks/>
            <a:endCxn id="508950" idx="1"/>
          </p:cNvCxnSpPr>
          <p:nvPr/>
        </p:nvCxnSpPr>
        <p:spPr bwMode="auto">
          <a:xfrm flipH="1">
            <a:off x="1239859" y="1920794"/>
            <a:ext cx="682076" cy="197387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50935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Hard disks/SSDs/Memory are all typically divided into “blocks” or “pages”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Traditionally 4K or 8K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libri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Data movement usually in units of blocks/pages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i.e., we usually move one or more blocks from disk to memory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Can’t move just a small part of a block	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Memory-to-Cache is in smaller units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Called “cache lines” -- 64 bytes or 128 bytes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Usually each memory page is divided into multiple cache lines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  <a:latin typeface="Calibri" charset="0"/>
              <a:sym typeface="Wingdings" pitchFamily="2" charset="2"/>
            </a:endParaRPr>
          </a:p>
          <a:p>
            <a:r>
              <a:rPr lang="en-US" sz="2000" dirty="0">
                <a:latin typeface="Calibri" charset="0"/>
                <a:sym typeface="Wingdings" pitchFamily="2" charset="2"/>
              </a:rPr>
              <a:t> Important to allocate tuples to blocks carefully</a:t>
            </a:r>
          </a:p>
          <a:p>
            <a:pPr lvl="1"/>
            <a:r>
              <a:rPr lang="en-US" sz="1800" dirty="0">
                <a:latin typeface="Calibri" charset="0"/>
                <a:sym typeface="Wingdings" pitchFamily="2" charset="2"/>
              </a:rPr>
              <a:t>Want to keep data that is accessed together in the same block</a:t>
            </a:r>
          </a:p>
          <a:p>
            <a:pPr lvl="1"/>
            <a:r>
              <a:rPr lang="en-US" sz="1800" dirty="0">
                <a:latin typeface="Calibri" charset="0"/>
                <a:sym typeface="Wingdings" pitchFamily="2" charset="2"/>
              </a:rPr>
              <a:t>Fetching 4KB of data, and only using 100 bytes not a good idea</a:t>
            </a:r>
            <a:endParaRPr lang="en-US" sz="2000" dirty="0">
              <a:latin typeface="Calibri" charset="0"/>
              <a:sym typeface="Wingdings" pitchFamily="2" charset="2"/>
            </a:endParaRPr>
          </a:p>
          <a:p>
            <a:r>
              <a:rPr lang="en-US" sz="2000" dirty="0">
                <a:latin typeface="Calibri" charset="0"/>
                <a:sym typeface="Wingdings" pitchFamily="2" charset="2"/>
              </a:rPr>
              <a:t> Even within a block, how data is laid out matters for cache performance</a:t>
            </a:r>
          </a:p>
          <a:p>
            <a:endParaRPr lang="en-US" sz="2000" dirty="0">
              <a:latin typeface="Calibri" charset="0"/>
              <a:sym typeface="Wingdings" pitchFamily="2" charset="2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011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  <a:sym typeface="Wingdings" pitchFamily="2" charset="2"/>
              </a:rPr>
              <a:t>Need to support efficient search/updates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e.g., may wish to keep the data sorted  inserts/deletes are tricky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May wish to build indexes/search trees on top of the blocks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Want to avoid serialization/deserialization overhead  ideal to use the same format in memory as on disk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So after loading a block from disk to memory, the execution engine can immediately start reading/writing it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For hard disks: sequential reads are much much better than random block reads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So prefer to arrange data so we do few random reads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For SSDs, “writes” needs to be done carefully -- updating a single byte on a page usually not a good idea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Additional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4779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9066-78BD-F040-9A92-CBFCA80E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267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6D431-6546-2E4B-B5C4-B98D5043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035300"/>
            <a:ext cx="28448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4732-A85A-994A-97A1-4DE4AB54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24400"/>
            <a:ext cx="2209800" cy="1447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1BF9AA6-99A2-774D-A6D0-70F662F0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472" t="1099" r="2678" b="1373"/>
          <a:stretch>
            <a:fillRect/>
          </a:stretch>
        </p:blipFill>
        <p:spPr bwMode="auto">
          <a:xfrm>
            <a:off x="5327446" y="4140200"/>
            <a:ext cx="3524454" cy="22225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B8D8083-59B0-7E43-A8AB-94B5491365A9}"/>
              </a:ext>
            </a:extLst>
          </p:cNvPr>
          <p:cNvSpPr/>
          <p:nvPr/>
        </p:nvSpPr>
        <p:spPr bwMode="auto">
          <a:xfrm rot="1806754">
            <a:off x="3643068" y="4286250"/>
            <a:ext cx="1521109" cy="546100"/>
          </a:xfrm>
          <a:prstGeom prst="left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7EE3-0DE4-3448-861D-7A590A9B20DE}"/>
              </a:ext>
            </a:extLst>
          </p:cNvPr>
          <p:cNvSpPr txBox="1"/>
          <p:nvPr/>
        </p:nvSpPr>
        <p:spPr>
          <a:xfrm>
            <a:off x="4648200" y="1600200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Very important implications on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Quite a few different ways to do this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issues even if not using disks as the primary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98-10CB-B746-AC00-8422DAF97FA6}"/>
              </a:ext>
            </a:extLst>
          </p:cNvPr>
          <p:cNvSpPr txBox="1"/>
          <p:nvPr/>
        </p:nvSpPr>
        <p:spPr>
          <a:xfrm>
            <a:off x="4264134" y="370873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7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Blocks</a:t>
            </a:r>
          </a:p>
        </p:txBody>
      </p:sp>
      <p:sp>
        <p:nvSpPr>
          <p:cNvPr id="136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Requirements and Performance Goals: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insertion/deletions of tuples/records in relations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 particular record (specified by record id)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Find all tuples that match a condition (say SSN = 123)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all tuples from a specific relation (scans)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Faster if they are all sequential/in contiguous blocks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building of “indexes” 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Auxiliary data structures maintained on disks and in memory for faster retrieval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948837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File System or Not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sz="2400" dirty="0"/>
              <a:t>Option 1: Use OS File System</a:t>
            </a:r>
          </a:p>
          <a:p>
            <a:pPr lvl="1"/>
            <a:r>
              <a:rPr lang="en-US" sz="2000" dirty="0"/>
              <a:t>File systems are a standard abstraction provided by Operating Systems (OS) for managing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Major Con: Databases don’t have as much control over the physical placement anymore --- OS controls that</a:t>
            </a:r>
            <a:endParaRPr lang="en-US" sz="12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E.g., Say DBMS maps a relation to a “file”</a:t>
            </a:r>
          </a:p>
          <a:p>
            <a:pPr lvl="2"/>
            <a:r>
              <a:rPr lang="en-US" sz="1600" dirty="0"/>
              <a:t>No guarantee that the file will be “contiguous” on the disk</a:t>
            </a:r>
          </a:p>
          <a:p>
            <a:pPr lvl="2"/>
            <a:r>
              <a:rPr lang="en-US" sz="1600" dirty="0"/>
              <a:t>OS may spread it across the disk, and won’t even tell the DBMS</a:t>
            </a:r>
          </a:p>
          <a:p>
            <a:endParaRPr lang="en-US" sz="2400" dirty="0"/>
          </a:p>
          <a:p>
            <a:r>
              <a:rPr lang="en-US" sz="2400" dirty="0"/>
              <a:t>Option 2: DBMS directly works with the disk or uses a lightweight/custom OS</a:t>
            </a:r>
          </a:p>
          <a:p>
            <a:pPr lvl="1"/>
            <a:r>
              <a:rPr lang="en-US" sz="2000" dirty="0"/>
              <a:t>Increasingly uncommon – most DBMSs today run on top of OSes (e.g., PostgreSQL on your laptop, or on </a:t>
            </a:r>
            <a:r>
              <a:rPr lang="en-US" sz="2000" dirty="0" err="1"/>
              <a:t>linux</a:t>
            </a:r>
            <a:r>
              <a:rPr lang="en-US" sz="2000" dirty="0"/>
              <a:t> VMs in the cloud, or on a distributed HDFS)</a:t>
            </a:r>
          </a:p>
        </p:txBody>
      </p:sp>
    </p:spTree>
    <p:extLst>
      <p:ext uri="{BB962C8B-B14F-4D97-AF65-F5344CB8AC3E}">
        <p14:creationId xmlns:p14="http://schemas.microsoft.com/office/powerpoint/2010/main" val="21199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2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10, 20 (and some other online resources)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Differences between storage media</a:t>
            </a:r>
          </a:p>
          <a:p>
            <a:pPr lvl="1"/>
            <a:r>
              <a:rPr lang="en-US" dirty="0">
                <a:latin typeface="Calibri" charset="0"/>
              </a:rPr>
              <a:t>Storage hierarchy, Caches, SSDs </a:t>
            </a:r>
          </a:p>
          <a:p>
            <a:pPr lvl="1"/>
            <a:r>
              <a:rPr lang="en-US" dirty="0">
                <a:latin typeface="Calibri" charset="0"/>
              </a:rPr>
              <a:t>Parallel vs Distributed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275541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a File System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dirty="0"/>
              <a:t>Option 1: Allocate a single “file” on the disk, and treat it as a contiguous sequence of blocks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is what PostgreSQL does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blocks may not actually be contiguous on disk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600" dirty="0"/>
              <a:t>Option 2: A different file per relation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Some of the simpler DBMS use this approach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Either way: we have a set of relations mapped to a set of blocks on disk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7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Now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Each relation stored separately on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Each “index” maintained in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 marL="344487" lvl="1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E93CE-CAF5-0D4D-A92E-ED24A2AEA9B9}"/>
              </a:ext>
            </a:extLst>
          </p:cNvPr>
          <p:cNvSpPr/>
          <p:nvPr/>
        </p:nvSpPr>
        <p:spPr bwMode="auto">
          <a:xfrm>
            <a:off x="60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BBECA-5AB7-0E42-B355-8745BA3B1FF3}"/>
              </a:ext>
            </a:extLst>
          </p:cNvPr>
          <p:cNvSpPr/>
          <p:nvPr/>
        </p:nvSpPr>
        <p:spPr bwMode="auto">
          <a:xfrm>
            <a:off x="91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E9A56-1ECC-1D4C-93AB-A8987F8390A7}"/>
              </a:ext>
            </a:extLst>
          </p:cNvPr>
          <p:cNvSpPr/>
          <p:nvPr/>
        </p:nvSpPr>
        <p:spPr bwMode="auto">
          <a:xfrm>
            <a:off x="1219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333CA-24BF-F246-AF58-0F3A7E3DFD56}"/>
              </a:ext>
            </a:extLst>
          </p:cNvPr>
          <p:cNvSpPr/>
          <p:nvPr/>
        </p:nvSpPr>
        <p:spPr bwMode="auto">
          <a:xfrm>
            <a:off x="1524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15867-872B-444F-BD81-23AD7610DE1B}"/>
              </a:ext>
            </a:extLst>
          </p:cNvPr>
          <p:cNvSpPr/>
          <p:nvPr/>
        </p:nvSpPr>
        <p:spPr bwMode="auto">
          <a:xfrm>
            <a:off x="1828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3B675-E660-0E4B-A1E6-5D96D492BE06}"/>
              </a:ext>
            </a:extLst>
          </p:cNvPr>
          <p:cNvSpPr/>
          <p:nvPr/>
        </p:nvSpPr>
        <p:spPr bwMode="auto">
          <a:xfrm>
            <a:off x="2133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18478-3A5B-E54C-9381-32DBDDAB1053}"/>
              </a:ext>
            </a:extLst>
          </p:cNvPr>
          <p:cNvSpPr/>
          <p:nvPr/>
        </p:nvSpPr>
        <p:spPr bwMode="auto">
          <a:xfrm>
            <a:off x="2438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B147-422B-364A-A980-63A51270710D}"/>
              </a:ext>
            </a:extLst>
          </p:cNvPr>
          <p:cNvSpPr/>
          <p:nvPr/>
        </p:nvSpPr>
        <p:spPr bwMode="auto">
          <a:xfrm>
            <a:off x="2743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A178C-95AC-B84E-8FDD-EC54453E7D70}"/>
              </a:ext>
            </a:extLst>
          </p:cNvPr>
          <p:cNvSpPr/>
          <p:nvPr/>
        </p:nvSpPr>
        <p:spPr bwMode="auto">
          <a:xfrm>
            <a:off x="3048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CF778-4A94-F54D-AE43-4B783D25FCA7}"/>
              </a:ext>
            </a:extLst>
          </p:cNvPr>
          <p:cNvSpPr/>
          <p:nvPr/>
        </p:nvSpPr>
        <p:spPr bwMode="auto">
          <a:xfrm>
            <a:off x="3352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625D5-1E31-3D42-B3E9-B4E68C36718D}"/>
              </a:ext>
            </a:extLst>
          </p:cNvPr>
          <p:cNvSpPr/>
          <p:nvPr/>
        </p:nvSpPr>
        <p:spPr bwMode="auto">
          <a:xfrm>
            <a:off x="3657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83861-AA85-A541-A7C3-A53E18C1812C}"/>
              </a:ext>
            </a:extLst>
          </p:cNvPr>
          <p:cNvSpPr/>
          <p:nvPr/>
        </p:nvSpPr>
        <p:spPr bwMode="auto">
          <a:xfrm>
            <a:off x="3962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F6D9E-7F5C-A047-9B2E-7E7AE951CFA0}"/>
              </a:ext>
            </a:extLst>
          </p:cNvPr>
          <p:cNvSpPr/>
          <p:nvPr/>
        </p:nvSpPr>
        <p:spPr bwMode="auto">
          <a:xfrm>
            <a:off x="4267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0B9F2-B509-D64F-814C-CA314325C119}"/>
              </a:ext>
            </a:extLst>
          </p:cNvPr>
          <p:cNvSpPr/>
          <p:nvPr/>
        </p:nvSpPr>
        <p:spPr bwMode="auto">
          <a:xfrm>
            <a:off x="4572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3BBA3-8725-D046-99F9-3F288A8D22BC}"/>
              </a:ext>
            </a:extLst>
          </p:cNvPr>
          <p:cNvSpPr/>
          <p:nvPr/>
        </p:nvSpPr>
        <p:spPr bwMode="auto">
          <a:xfrm>
            <a:off x="4876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AABD-07AB-014E-8F4A-B15A40CB42E7}"/>
              </a:ext>
            </a:extLst>
          </p:cNvPr>
          <p:cNvSpPr/>
          <p:nvPr/>
        </p:nvSpPr>
        <p:spPr bwMode="auto">
          <a:xfrm>
            <a:off x="5181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7CEB1-EFB2-904F-93D5-48619F13CFFF}"/>
              </a:ext>
            </a:extLst>
          </p:cNvPr>
          <p:cNvSpPr/>
          <p:nvPr/>
        </p:nvSpPr>
        <p:spPr bwMode="auto">
          <a:xfrm>
            <a:off x="5486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D34AF-45EC-CD40-B129-1650D00576BE}"/>
              </a:ext>
            </a:extLst>
          </p:cNvPr>
          <p:cNvSpPr/>
          <p:nvPr/>
        </p:nvSpPr>
        <p:spPr bwMode="auto">
          <a:xfrm>
            <a:off x="5791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FE3DE-28D4-8A41-92F1-0BD071A85209}"/>
              </a:ext>
            </a:extLst>
          </p:cNvPr>
          <p:cNvSpPr/>
          <p:nvPr/>
        </p:nvSpPr>
        <p:spPr bwMode="auto">
          <a:xfrm>
            <a:off x="6096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6EC9B-6BBC-544E-A559-757B60E44887}"/>
              </a:ext>
            </a:extLst>
          </p:cNvPr>
          <p:cNvSpPr/>
          <p:nvPr/>
        </p:nvSpPr>
        <p:spPr bwMode="auto">
          <a:xfrm>
            <a:off x="6400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0F469-8F2D-C34D-B9FF-1D4F367C8EE7}"/>
              </a:ext>
            </a:extLst>
          </p:cNvPr>
          <p:cNvSpPr/>
          <p:nvPr/>
        </p:nvSpPr>
        <p:spPr bwMode="auto">
          <a:xfrm>
            <a:off x="6705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F47F-F306-1F40-9CEA-47AB7E503EE4}"/>
              </a:ext>
            </a:extLst>
          </p:cNvPr>
          <p:cNvSpPr/>
          <p:nvPr/>
        </p:nvSpPr>
        <p:spPr bwMode="auto">
          <a:xfrm>
            <a:off x="7010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C5036-1BD7-0A47-AC28-E645C7A549AA}"/>
              </a:ext>
            </a:extLst>
          </p:cNvPr>
          <p:cNvSpPr/>
          <p:nvPr/>
        </p:nvSpPr>
        <p:spPr bwMode="auto">
          <a:xfrm>
            <a:off x="7315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D0B83-037B-024E-AAE3-D8AB652E6D44}"/>
              </a:ext>
            </a:extLst>
          </p:cNvPr>
          <p:cNvSpPr/>
          <p:nvPr/>
        </p:nvSpPr>
        <p:spPr bwMode="auto">
          <a:xfrm>
            <a:off x="7620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C44CD-E253-CD48-ABA2-025C1DD5FCF5}"/>
              </a:ext>
            </a:extLst>
          </p:cNvPr>
          <p:cNvSpPr/>
          <p:nvPr/>
        </p:nvSpPr>
        <p:spPr bwMode="auto">
          <a:xfrm>
            <a:off x="7924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B8C7BA-7E41-BF40-A547-36E2A062212C}"/>
              </a:ext>
            </a:extLst>
          </p:cNvPr>
          <p:cNvSpPr/>
          <p:nvPr/>
        </p:nvSpPr>
        <p:spPr bwMode="auto">
          <a:xfrm>
            <a:off x="822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4781B-29A0-C241-A232-D36BCE5D89AA}"/>
              </a:ext>
            </a:extLst>
          </p:cNvPr>
          <p:cNvSpPr/>
          <p:nvPr/>
        </p:nvSpPr>
        <p:spPr bwMode="auto">
          <a:xfrm>
            <a:off x="853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235F7D-ED00-D946-84CB-F769F18D6348}"/>
              </a:ext>
            </a:extLst>
          </p:cNvPr>
          <p:cNvSpPr/>
          <p:nvPr/>
        </p:nvSpPr>
        <p:spPr bwMode="auto">
          <a:xfrm rot="16200000">
            <a:off x="1422400" y="3668236"/>
            <a:ext cx="508000" cy="2133600"/>
          </a:xfrm>
          <a:prstGeom prst="leftBrac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26330-2C5E-FD4F-AB69-82A129F623EA}"/>
              </a:ext>
            </a:extLst>
          </p:cNvPr>
          <p:cNvSpPr txBox="1"/>
          <p:nvPr/>
        </p:nvSpPr>
        <p:spPr>
          <a:xfrm>
            <a:off x="871716" y="5040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879D2E-DCA8-5947-BF11-897EBCD6FA73}"/>
              </a:ext>
            </a:extLst>
          </p:cNvPr>
          <p:cNvGrpSpPr/>
          <p:nvPr/>
        </p:nvGrpSpPr>
        <p:grpSpPr>
          <a:xfrm>
            <a:off x="3352800" y="4481036"/>
            <a:ext cx="2133600" cy="929164"/>
            <a:chOff x="3352800" y="4481036"/>
            <a:chExt cx="2133600" cy="929164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68BF406F-94C4-DA43-B608-4E87EC4A08FC}"/>
                </a:ext>
              </a:extLst>
            </p:cNvPr>
            <p:cNvSpPr/>
            <p:nvPr/>
          </p:nvSpPr>
          <p:spPr bwMode="auto">
            <a:xfrm rot="16200000">
              <a:off x="4165600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60BDB-16DD-D140-8FA6-CCD73A1B2DB3}"/>
                </a:ext>
              </a:extLst>
            </p:cNvPr>
            <p:cNvSpPr txBox="1"/>
            <p:nvPr/>
          </p:nvSpPr>
          <p:spPr>
            <a:xfrm>
              <a:off x="3858572" y="5040868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student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918A5-B49C-1040-BD91-203684FA5E1C}"/>
              </a:ext>
            </a:extLst>
          </p:cNvPr>
          <p:cNvGrpSpPr/>
          <p:nvPr/>
        </p:nvGrpSpPr>
        <p:grpSpPr>
          <a:xfrm>
            <a:off x="939800" y="3573879"/>
            <a:ext cx="8264356" cy="1836321"/>
            <a:chOff x="939800" y="3573879"/>
            <a:chExt cx="8264356" cy="183632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598A37F-C956-2747-A73E-2B466A001449}"/>
                </a:ext>
              </a:extLst>
            </p:cNvPr>
            <p:cNvSpPr/>
            <p:nvPr/>
          </p:nvSpPr>
          <p:spPr bwMode="auto">
            <a:xfrm rot="16200000">
              <a:off x="7504216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685D-9EFE-704D-8140-1435C07FD629}"/>
                </a:ext>
              </a:extLst>
            </p:cNvPr>
            <p:cNvSpPr txBox="1"/>
            <p:nvPr/>
          </p:nvSpPr>
          <p:spPr>
            <a:xfrm>
              <a:off x="6037904" y="5040868"/>
              <a:ext cx="3166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B+-tree index for instructor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7261AB-187D-224F-82EA-0F358B393613}"/>
                </a:ext>
              </a:extLst>
            </p:cNvPr>
            <p:cNvSpPr/>
            <p:nvPr/>
          </p:nvSpPr>
          <p:spPr bwMode="auto">
            <a:xfrm>
              <a:off x="939800" y="35992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E5F71C-525E-3B46-89AB-4855EAF96ADF}"/>
                </a:ext>
              </a:extLst>
            </p:cNvPr>
            <p:cNvSpPr/>
            <p:nvPr/>
          </p:nvSpPr>
          <p:spPr bwMode="auto">
            <a:xfrm>
              <a:off x="1485731" y="35865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03B432-EBBC-B94E-B3DE-A023FF59E452}"/>
                </a:ext>
              </a:extLst>
            </p:cNvPr>
            <p:cNvSpPr/>
            <p:nvPr/>
          </p:nvSpPr>
          <p:spPr bwMode="auto">
            <a:xfrm>
              <a:off x="2031662" y="3573879"/>
              <a:ext cx="4826338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9E37606-3828-9F4F-8CAC-A4D1A54245C5}"/>
              </a:ext>
            </a:extLst>
          </p:cNvPr>
          <p:cNvSpPr txBox="1"/>
          <p:nvPr/>
        </p:nvSpPr>
        <p:spPr>
          <a:xfrm>
            <a:off x="-112201" y="3046720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00667-C90A-C04F-B08B-1325864187B6}"/>
              </a:ext>
            </a:extLst>
          </p:cNvPr>
          <p:cNvCxnSpPr/>
          <p:nvPr/>
        </p:nvCxnSpPr>
        <p:spPr bwMode="auto">
          <a:xfrm>
            <a:off x="277317" y="3798857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9FB3B1-644D-0E49-B094-08181F942212}"/>
              </a:ext>
            </a:extLst>
          </p:cNvPr>
          <p:cNvSpPr txBox="1"/>
          <p:nvPr/>
        </p:nvSpPr>
        <p:spPr>
          <a:xfrm>
            <a:off x="1559808" y="6279634"/>
            <a:ext cx="36217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Some extra space for new tuples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B100EB-62EA-6947-985D-F1F74D4B60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1" y="4490229"/>
            <a:ext cx="109715" cy="1650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n = number of bytes per record</a:t>
            </a:r>
          </a:p>
          <a:p>
            <a:pPr>
              <a:lnSpc>
                <a:spcPct val="90000"/>
              </a:lnSpc>
            </a:pPr>
            <a:r>
              <a:rPr lang="en-US" sz="2000"/>
              <a:t>Store record </a:t>
            </a:r>
            <a:r>
              <a:rPr lang="en-US" sz="2000" i="1"/>
              <a:t>i </a:t>
            </a:r>
            <a:r>
              <a:rPr lang="en-US" sz="2000"/>
              <a:t>at position: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 * (i – 1)</a:t>
            </a:r>
          </a:p>
          <a:p>
            <a:pPr>
              <a:lnSpc>
                <a:spcPct val="90000"/>
              </a:lnSpc>
            </a:pPr>
            <a:r>
              <a:rPr lang="en-US" sz="2000"/>
              <a:t>Records may cross blocks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Not desirable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Stagger so that that doesn’t happen</a:t>
            </a:r>
          </a:p>
          <a:p>
            <a:pPr>
              <a:lnSpc>
                <a:spcPct val="90000"/>
              </a:lnSpc>
            </a:pPr>
            <a:r>
              <a:rPr lang="en-US" sz="2000"/>
              <a:t>Inserting a tuple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Depends on the policy used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One option: Simply append at the end of the record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/>
              <a:t>Deletions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1: Rearrange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2: Keep a </a:t>
            </a:r>
            <a:r>
              <a:rPr lang="en-US" sz="1800" i="1"/>
              <a:t>free list </a:t>
            </a:r>
            <a:r>
              <a:rPr lang="en-US" sz="1800"/>
              <a:t>and use for next insert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361924" name="Picture 4"/>
          <p:cNvPicPr>
            <a:picLocks noChangeAspect="1" noChangeArrowheads="1"/>
          </p:cNvPicPr>
          <p:nvPr/>
        </p:nvPicPr>
        <p:blipFill>
          <a:blip r:embed="rId2"/>
          <a:srcRect l="1605" t="607" r="2061" b="926"/>
          <a:stretch>
            <a:fillRect/>
          </a:stretch>
        </p:blipFill>
        <p:spPr bwMode="auto">
          <a:xfrm>
            <a:off x="5410200" y="2438400"/>
            <a:ext cx="3484563" cy="2670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26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838200"/>
          </a:xfrm>
        </p:spPr>
        <p:txBody>
          <a:bodyPr/>
          <a:lstStyle/>
          <a:p>
            <a:r>
              <a:rPr lang="en-US" dirty="0"/>
              <a:t>Deleting: using “free lists”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654" y="2209800"/>
            <a:ext cx="655372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046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Variable-length Records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344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/>
              <a:t>Indirection: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 records may move inside the page, but the outside world is oblivious to it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Why ?</a:t>
            </a:r>
          </a:p>
          <a:p>
            <a:pPr lvl="2">
              <a:lnSpc>
                <a:spcPct val="110000"/>
              </a:lnSpc>
            </a:pPr>
            <a:r>
              <a:rPr lang="en-US" sz="1600"/>
              <a:t>The headers are used as a indirection mechanism</a:t>
            </a:r>
          </a:p>
          <a:p>
            <a:pPr lvl="2">
              <a:lnSpc>
                <a:spcPct val="110000"/>
              </a:lnSpc>
            </a:pPr>
            <a:r>
              <a:rPr lang="en-US" sz="1600" i="1"/>
              <a:t>Record ID 1000 is the 5th entry in the page number X</a:t>
            </a:r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2"/>
          <a:srcRect l="330" t="31580" r="822" b="31798"/>
          <a:stretch>
            <a:fillRect/>
          </a:stretch>
        </p:blipFill>
        <p:spPr bwMode="auto">
          <a:xfrm>
            <a:off x="1981200" y="2514600"/>
            <a:ext cx="5673725" cy="15763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362950" name="Rectangle 6"/>
          <p:cNvSpPr>
            <a:spLocks noChangeArrowheads="1"/>
          </p:cNvSpPr>
          <p:nvPr/>
        </p:nvSpPr>
        <p:spPr bwMode="auto">
          <a:xfrm>
            <a:off x="1740950" y="1524000"/>
            <a:ext cx="4947188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Slotted page/block structure</a:t>
            </a:r>
          </a:p>
        </p:txBody>
      </p:sp>
    </p:spTree>
    <p:extLst>
      <p:ext uri="{BB962C8B-B14F-4D97-AF65-F5344CB8AC3E}">
        <p14:creationId xmlns:p14="http://schemas.microsoft.com/office/powerpoint/2010/main" val="40696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47" grpId="0" build="p"/>
      <p:bldP spid="13629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Cache-optimized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66F24-F079-81B1-7049-69089A60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86" y="2667000"/>
            <a:ext cx="4480014" cy="4043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B39D6-11C6-F267-D0CD-29EB9E48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3800"/>
            <a:ext cx="2746466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2E6C4-0CDE-B271-6D58-368834B295F2}"/>
              </a:ext>
            </a:extLst>
          </p:cNvPr>
          <p:cNvSpPr txBox="1"/>
          <p:nvPr/>
        </p:nvSpPr>
        <p:spPr>
          <a:xfrm>
            <a:off x="397444" y="1752600"/>
            <a:ext cx="7277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Row-wise storage (called NSM here) not optimized for caches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F23D9-590A-20DC-D5D2-C4F756D2631A}"/>
              </a:ext>
            </a:extLst>
          </p:cNvPr>
          <p:cNvSpPr txBox="1"/>
          <p:nvPr/>
        </p:nvSpPr>
        <p:spPr>
          <a:xfrm>
            <a:off x="344510" y="5638800"/>
            <a:ext cx="3835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Most of the data brought into cache not useful</a:t>
            </a:r>
          </a:p>
          <a:p>
            <a:pPr algn="l"/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 Lot of “cache misses”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88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Cache-optimized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2E6C4-0CDE-B271-6D58-368834B295F2}"/>
              </a:ext>
            </a:extLst>
          </p:cNvPr>
          <p:cNvSpPr txBox="1"/>
          <p:nvPr/>
        </p:nvSpPr>
        <p:spPr>
          <a:xfrm>
            <a:off x="164286" y="1786944"/>
            <a:ext cx="881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Instead, lay out the data column-wise inside a block/page (called PAX below)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FC9FD-D670-3943-290E-A9F5C028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9" y="2762310"/>
            <a:ext cx="8620622" cy="40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0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Blocks of a Relation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Which block should a record go to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Anywhere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to search for “SSN = 123”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“heap” organization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Sorted by SSN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“sequential”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Keeping it sorted would be painful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would you search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Based on a “hash” key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“hashing”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Store the record with SSN = x in the block number x%1000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Why ? 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Across Blocks: Sequential File Organization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772400" cy="4800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/>
              <a:t>Keep sorted by some search key</a:t>
            </a:r>
          </a:p>
          <a:p>
            <a:pPr>
              <a:lnSpc>
                <a:spcPct val="120000"/>
              </a:lnSpc>
            </a:pPr>
            <a:r>
              <a:rPr lang="en-US" sz="2100"/>
              <a:t>Insertion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Find the block in which the tuple should be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there is free space, insert it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Otherwise, must create overflow pages</a:t>
            </a:r>
          </a:p>
          <a:p>
            <a:pPr>
              <a:lnSpc>
                <a:spcPct val="120000"/>
              </a:lnSpc>
            </a:pPr>
            <a:r>
              <a:rPr lang="en-US" sz="2100"/>
              <a:t>Deletions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Delete and keep the free space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Databases tend to be insert heavy, so free space gets used fast</a:t>
            </a:r>
          </a:p>
          <a:p>
            <a:pPr>
              <a:lnSpc>
                <a:spcPct val="120000"/>
              </a:lnSpc>
            </a:pPr>
            <a:r>
              <a:rPr lang="en-US" sz="2100"/>
              <a:t>Can become </a:t>
            </a:r>
            <a:r>
              <a:rPr lang="en-US" sz="2100" i="1"/>
              <a:t>fragmented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Must reorganize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4093476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0066"/>
                </a:solidFill>
              </a:rPr>
              <a:t>Across Blocks: Sequential File Organization</a:t>
            </a:r>
            <a:endParaRPr lang="en-US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What if I want to find a particular record by value ?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Account info for SSN = 123</a:t>
            </a:r>
          </a:p>
          <a:p>
            <a:pPr>
              <a:lnSpc>
                <a:spcPct val="130000"/>
              </a:lnSpc>
            </a:pPr>
            <a:r>
              <a:rPr lang="en-US" sz="2100"/>
              <a:t>Binary search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Takes </a:t>
            </a:r>
            <a:r>
              <a:rPr lang="en-US" sz="2000" i="1"/>
              <a:t>log(n) </a:t>
            </a:r>
            <a:r>
              <a:rPr lang="en-US" sz="2000"/>
              <a:t>number of disk accesses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Random accesses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Too much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n = 1,000,000,000 -- log(n) = 30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Recall each random access approx 10 ms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300 ms to find just one account information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&lt; 4 requests satisfied per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92FC-5B5C-4144-B460-B790BF764E65}"/>
              </a:ext>
            </a:extLst>
          </p:cNvPr>
          <p:cNvSpPr txBox="1"/>
          <p:nvPr/>
        </p:nvSpPr>
        <p:spPr>
          <a:xfrm>
            <a:off x="1131320" y="6172200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Indexes – later</a:t>
            </a:r>
          </a:p>
        </p:txBody>
      </p:sp>
    </p:spTree>
    <p:extLst>
      <p:ext uri="{BB962C8B-B14F-4D97-AF65-F5344CB8AC3E}">
        <p14:creationId xmlns:p14="http://schemas.microsoft.com/office/powerpoint/2010/main" val="88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At various points, data stored in different storage hardware</a:t>
            </a:r>
          </a:p>
          <a:p>
            <a:pPr lvl="1"/>
            <a:r>
              <a:rPr lang="en-US" sz="2000" dirty="0"/>
              <a:t>Memory, Disks, SSDs, Tapes, Cache</a:t>
            </a:r>
          </a:p>
          <a:p>
            <a:pPr lvl="1"/>
            <a:r>
              <a:rPr lang="en-US" sz="2000" dirty="0"/>
              <a:t>Tradeoffs between speed and cost of access</a:t>
            </a:r>
          </a:p>
          <a:p>
            <a:pPr lvl="1"/>
            <a:r>
              <a:rPr lang="en-US" sz="2000" dirty="0"/>
              <a:t>CPU needs the data in memory and cache to operate on it </a:t>
            </a:r>
          </a:p>
          <a:p>
            <a:pPr lvl="2"/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600" dirty="0"/>
              <a:t>Volatile vs nonvolatile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Volatile: Loses contents when power switched off</a:t>
            </a:r>
          </a:p>
          <a:p>
            <a:pPr lvl="3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Sequential vs random access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Sequential: read the data contiguously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Random: read the data from anywhere at any time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 where name like ‘__</a:t>
            </a:r>
            <a:r>
              <a:rPr lang="en-US" sz="1900" dirty="0" err="1"/>
              <a:t>a__b</a:t>
            </a:r>
            <a:r>
              <a:rPr lang="en-US" sz="1900" dirty="0"/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552C2-EB0F-104F-80F9-467FE408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12181"/>
            <a:ext cx="5334000" cy="554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2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Reduced I/O -- only fetch the relevant queries</a:t>
            </a:r>
          </a:p>
          <a:p>
            <a:pPr lvl="2"/>
            <a:r>
              <a:rPr lang="en-US" dirty="0"/>
              <a:t>Especially useful when a table has say 50 columns and the query only wants 2-3 of those</a:t>
            </a:r>
          </a:p>
          <a:p>
            <a:pPr lvl="1"/>
            <a:r>
              <a:rPr lang="en-US" dirty="0"/>
              <a:t>Improved CPU Cache Performance </a:t>
            </a:r>
          </a:p>
          <a:p>
            <a:pPr lvl="1"/>
            <a:r>
              <a:rPr lang="en-US" dirty="0"/>
              <a:t>Improved compression </a:t>
            </a:r>
          </a:p>
          <a:p>
            <a:pPr lvl="2"/>
            <a:r>
              <a:rPr lang="en-US" dirty="0"/>
              <a:t>Each block contains similar data -- so more easily compressed</a:t>
            </a:r>
          </a:p>
          <a:p>
            <a:pPr lvl="1"/>
            <a:r>
              <a:rPr lang="en-US" dirty="0"/>
              <a:t>Vector processing</a:t>
            </a:r>
          </a:p>
          <a:p>
            <a:pPr lvl="2"/>
            <a:r>
              <a:rPr lang="en-US" dirty="0"/>
              <a:t>Can better utilize modern CPUs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123743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Extra cost to reconstruct full tuples</a:t>
            </a:r>
          </a:p>
          <a:p>
            <a:pPr lvl="2"/>
            <a:r>
              <a:rPr lang="en-US" dirty="0"/>
              <a:t>To support queries like: “select * from R”</a:t>
            </a:r>
          </a:p>
          <a:p>
            <a:pPr lvl="2"/>
            <a:r>
              <a:rPr lang="en-US" dirty="0"/>
              <a:t>A single tuple is spread out across many blocks</a:t>
            </a:r>
          </a:p>
          <a:p>
            <a:pPr lvl="1"/>
            <a:r>
              <a:rPr lang="en-US" dirty="0"/>
              <a:t>Tuple deletions/updates much harder</a:t>
            </a:r>
          </a:p>
          <a:p>
            <a:pPr lvl="1"/>
            <a:r>
              <a:rPr lang="en-US" dirty="0"/>
              <a:t>Cost of decompression (if compression being used)</a:t>
            </a:r>
          </a:p>
          <a:p>
            <a:pPr lvl="1"/>
            <a:endParaRPr lang="en-US" dirty="0"/>
          </a:p>
          <a:p>
            <a:r>
              <a:rPr lang="en-US" dirty="0"/>
              <a:t>Widely used today in data warehouses</a:t>
            </a:r>
          </a:p>
          <a:p>
            <a:pPr lvl="1"/>
            <a:r>
              <a:rPr lang="en-US" dirty="0"/>
              <a:t>Ideal use case -- fewer/batched updates, and very large and wide tables</a:t>
            </a:r>
          </a:p>
          <a:p>
            <a:pPr lvl="1"/>
            <a:r>
              <a:rPr lang="en-US" dirty="0"/>
              <a:t>Similar ideas also used in systems like pandas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3608849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sz="2400" dirty="0"/>
              <a:t>Scenario: “CSV”-like files stored in data lakes or file-systems</a:t>
            </a:r>
          </a:p>
          <a:p>
            <a:pPr lvl="1"/>
            <a:r>
              <a:rPr lang="en-US" sz="2000" dirty="0"/>
              <a:t>Also JSON collections (e.g., “</a:t>
            </a:r>
            <a:r>
              <a:rPr lang="en-US" sz="2000" dirty="0" err="1"/>
              <a:t>prize.json</a:t>
            </a:r>
            <a:r>
              <a:rPr lang="en-US" sz="2000" dirty="0"/>
              <a:t>” from Assignment 4) not being stored in a database like MongoDB</a:t>
            </a:r>
          </a:p>
          <a:p>
            <a:pPr lvl="1"/>
            <a:r>
              <a:rPr lang="en-US" sz="2000" dirty="0"/>
              <a:t>Modern data lakes have thousands to millions of such files, and want to support SQL over them (e.g., through Spark)</a:t>
            </a:r>
          </a:p>
          <a:p>
            <a:pPr lvl="1"/>
            <a:endParaRPr lang="en-US" sz="2000" dirty="0"/>
          </a:p>
          <a:p>
            <a:r>
              <a:rPr lang="en-US" sz="2400" dirty="0"/>
              <a:t>Keeping as “text” files not efficient</a:t>
            </a:r>
          </a:p>
          <a:p>
            <a:pPr lvl="1"/>
            <a:r>
              <a:rPr lang="en-US" sz="2000" dirty="0"/>
              <a:t>Storage overhead -- binary compressed representations much smaller</a:t>
            </a:r>
          </a:p>
          <a:p>
            <a:pPr lvl="1"/>
            <a:r>
              <a:rPr lang="en-US" sz="2000" dirty="0"/>
              <a:t>Parsing text is expensive</a:t>
            </a:r>
          </a:p>
          <a:p>
            <a:pPr lvl="1"/>
            <a:r>
              <a:rPr lang="en-US" sz="2000" dirty="0"/>
              <a:t>Same row-vs-column representation issues</a:t>
            </a:r>
          </a:p>
          <a:p>
            <a:pPr lvl="2"/>
            <a:r>
              <a:rPr lang="en-US" sz="1700" dirty="0"/>
              <a:t>Since these are basically relations, often only need to read a few columns</a:t>
            </a:r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endParaRPr 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Columnar “file”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50493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Columnar “file”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A05DB-A47D-8F26-96F8-5309AEB4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100360"/>
            <a:ext cx="5081154" cy="5762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A95480-23FB-59BA-D424-5FE3D6C36352}"/>
              </a:ext>
            </a:extLst>
          </p:cNvPr>
          <p:cNvSpPr txBox="1"/>
          <p:nvPr/>
        </p:nvSpPr>
        <p:spPr>
          <a:xfrm>
            <a:off x="157328" y="1473047"/>
            <a:ext cx="426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Several formats developed over the years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Parquet probably most popular right now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ORC another 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r>
              <a:rPr lang="en-US" sz="2000" dirty="0"/>
              <a:t>Mostly “columnar” and designed to be primarily read-only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Usually compressed formats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”chunk” of column data compressed</a:t>
            </a:r>
          </a:p>
          <a:p>
            <a:pPr marL="285750" indent="-285750" algn="l">
              <a:buFontTx/>
              <a:buChar char="-"/>
            </a:pPr>
            <a:endParaRPr lang="en-US" sz="2000" dirty="0"/>
          </a:p>
          <a:p>
            <a:pPr marL="285750" indent="-285750" algn="l">
              <a:buFontTx/>
              <a:buChar char="-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028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sz="2400" dirty="0"/>
              <a:t>Storage layouts an important consideration</a:t>
            </a:r>
          </a:p>
          <a:p>
            <a:pPr lvl="1"/>
            <a:r>
              <a:rPr lang="en-US" sz="2000" dirty="0"/>
              <a:t>Given the data sizes we see in practice</a:t>
            </a:r>
          </a:p>
          <a:p>
            <a:r>
              <a:rPr lang="en-US" sz="2400" dirty="0"/>
              <a:t>Primary decision: row vs column representation</a:t>
            </a:r>
          </a:p>
          <a:p>
            <a:pPr lvl="1"/>
            <a:r>
              <a:rPr lang="en-US" sz="2000" dirty="0"/>
              <a:t>Row representations better for scenarios where updates more common</a:t>
            </a:r>
          </a:p>
          <a:p>
            <a:pPr lvl="1"/>
            <a:r>
              <a:rPr lang="en-US" sz="2000" dirty="0"/>
              <a:t>Column representations much better for data warehouses or data lakes (large data sizes + batched updates.+ complex queries)</a:t>
            </a:r>
          </a:p>
          <a:p>
            <a:pPr lvl="1"/>
            <a:r>
              <a:rPr lang="en-US" sz="2000" dirty="0"/>
              <a:t>Hybrid representations tried, but haven’t really worked out</a:t>
            </a:r>
          </a:p>
          <a:p>
            <a:r>
              <a:rPr lang="en-US" sz="2400" dirty="0"/>
              <a:t>Many other secondary considerations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sort orders/assignment of tuples to blocks</a:t>
            </a:r>
          </a:p>
          <a:p>
            <a:pPr lvl="1"/>
            <a:r>
              <a:rPr lang="en-US" sz="2000" dirty="0"/>
              <a:t>How to handle inserts/deletions</a:t>
            </a:r>
          </a:p>
          <a:p>
            <a:pPr lvl="1"/>
            <a:r>
              <a:rPr lang="en-US" sz="2000" dirty="0"/>
              <a:t>Cache performance and vectorized execution</a:t>
            </a:r>
          </a:p>
          <a:p>
            <a:r>
              <a:rPr lang="en-US" sz="2400" dirty="0"/>
              <a:t>Similar issues for non-relational data (e.g., document stores)</a:t>
            </a:r>
          </a:p>
          <a:p>
            <a:pPr lvl="1"/>
            <a:endParaRPr 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627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Indexes; B+-Trees </a:t>
            </a:r>
          </a:p>
        </p:txBody>
      </p:sp>
    </p:spTree>
    <p:extLst>
      <p:ext uri="{BB962C8B-B14F-4D97-AF65-F5344CB8AC3E}">
        <p14:creationId xmlns:p14="http://schemas.microsoft.com/office/powerpoint/2010/main" val="2790083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11.1, 11.2, 11.3 (B+-tree)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an “index” helps efficiently find tuples that satisfy a condition?</a:t>
            </a:r>
          </a:p>
          <a:p>
            <a:pPr lvl="1"/>
            <a:r>
              <a:rPr lang="en-US" dirty="0">
                <a:latin typeface="Calibri" charset="0"/>
              </a:rPr>
              <a:t>What are key characteristics of indexes?</a:t>
            </a:r>
          </a:p>
          <a:p>
            <a:pPr lvl="1"/>
            <a:r>
              <a:rPr lang="en-US" dirty="0">
                <a:latin typeface="Calibri" charset="0"/>
              </a:rPr>
              <a:t>B+-Tree Indexes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3942796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36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3985"/>
            <a:ext cx="82296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A data structure for efficient search through large databases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key ideas: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records are mapped to the disk blocks in specific ways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Sorted, or hash-based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Auxiliary data structures are maintained that allow quick search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Search key: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Attribute or set of attributes used to look up records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SSN for a persons table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types of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Ordered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Hash-based indexes	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Think library index/catalogue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IG Library: Books About Basic Income - Basic Income - Medium">
            <a:extLst>
              <a:ext uri="{FF2B5EF4-FFF2-40B4-BE49-F238E27FC236}">
                <a16:creationId xmlns:a16="http://schemas.microsoft.com/office/drawing/2014/main" id="{E2073D7C-5457-0E4B-9621-57E852F1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8"/>
            <a:ext cx="9144000" cy="64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1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8445500" cy="66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1706339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Indexes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0000"/>
            <a:ext cx="8229600" cy="3733800"/>
          </a:xfrm>
        </p:spPr>
        <p:txBody>
          <a:bodyPr/>
          <a:lstStyle/>
          <a:p>
            <a:r>
              <a:rPr lang="en-US" sz="2000" dirty="0"/>
              <a:t>Primary index</a:t>
            </a:r>
          </a:p>
          <a:p>
            <a:pPr lvl="1"/>
            <a:r>
              <a:rPr lang="en-US" sz="1800" dirty="0"/>
              <a:t>The relation is sorted on the search key of the index</a:t>
            </a:r>
          </a:p>
          <a:p>
            <a:r>
              <a:rPr lang="en-US" sz="2000" dirty="0"/>
              <a:t>Secondary index</a:t>
            </a:r>
          </a:p>
          <a:p>
            <a:pPr lvl="1"/>
            <a:r>
              <a:rPr lang="en-US" sz="1800" dirty="0"/>
              <a:t>It is not</a:t>
            </a:r>
          </a:p>
          <a:p>
            <a:r>
              <a:rPr lang="en-US" sz="2000" dirty="0"/>
              <a:t>Can have only one primary index on a relation</a:t>
            </a:r>
          </a:p>
        </p:txBody>
      </p:sp>
      <p:sp>
        <p:nvSpPr>
          <p:cNvPr id="1370117" name="Text Box 5"/>
          <p:cNvSpPr txBox="1">
            <a:spLocks noChangeArrowheads="1"/>
          </p:cNvSpPr>
          <p:nvPr/>
        </p:nvSpPr>
        <p:spPr bwMode="auto">
          <a:xfrm>
            <a:off x="5105400" y="6172200"/>
            <a:ext cx="1073150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</a:t>
            </a:r>
          </a:p>
        </p:txBody>
      </p:sp>
      <p:sp>
        <p:nvSpPr>
          <p:cNvPr id="1370118" name="Text Box 6"/>
          <p:cNvSpPr txBox="1">
            <a:spLocks noChangeArrowheads="1"/>
          </p:cNvSpPr>
          <p:nvPr/>
        </p:nvSpPr>
        <p:spPr bwMode="auto">
          <a:xfrm>
            <a:off x="116787" y="4690110"/>
            <a:ext cx="7762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</a:t>
            </a:r>
          </a:p>
        </p:txBody>
      </p:sp>
      <p:sp>
        <p:nvSpPr>
          <p:cNvPr id="1370119" name="Line 7"/>
          <p:cNvSpPr>
            <a:spLocks noChangeShapeType="1"/>
          </p:cNvSpPr>
          <p:nvPr/>
        </p:nvSpPr>
        <p:spPr bwMode="auto">
          <a:xfrm flipV="1">
            <a:off x="802587" y="4156710"/>
            <a:ext cx="533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5434E-98D2-3E42-BF45-529445F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7" y="3210386"/>
            <a:ext cx="5786225" cy="2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</a:t>
            </a:r>
            <a:r>
              <a:rPr lang="en-US" i="1" u="sng"/>
              <a:t>Sparse</a:t>
            </a:r>
            <a:r>
              <a:rPr lang="en-US" i="1"/>
              <a:t> </a:t>
            </a:r>
            <a:r>
              <a:rPr lang="en-US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doesn’t have to appear in the index</a:t>
            </a:r>
          </a:p>
          <a:p>
            <a:r>
              <a:rPr lang="en-US" sz="2200" dirty="0"/>
              <a:t>Allows for very small indexes</a:t>
            </a:r>
          </a:p>
          <a:p>
            <a:pPr lvl="1"/>
            <a:r>
              <a:rPr lang="en-US" sz="2000" dirty="0"/>
              <a:t>Better chance of fitting in memory</a:t>
            </a:r>
          </a:p>
          <a:p>
            <a:pPr lvl="1"/>
            <a:r>
              <a:rPr lang="en-US" sz="2000" dirty="0"/>
              <a:t>Tradeoff: Must access the relation file even if the record is not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8069-8A68-E745-94B0-39F7134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3" y="3074670"/>
            <a:ext cx="7198413" cy="36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i="1" u="sng" dirty="0"/>
              <a:t>Dense</a:t>
            </a:r>
            <a:r>
              <a:rPr lang="en-US" i="1" dirty="0"/>
              <a:t> </a:t>
            </a:r>
            <a:r>
              <a:rPr lang="en-US" dirty="0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must appear in the index</a:t>
            </a:r>
          </a:p>
          <a:p>
            <a:r>
              <a:rPr lang="en-US" sz="2200" dirty="0"/>
              <a:t>Index becomes pretty large, but can often avoid having to go to the relation</a:t>
            </a:r>
          </a:p>
          <a:p>
            <a:pPr lvl="1"/>
            <a:r>
              <a:rPr lang="en-US" sz="1800" dirty="0"/>
              <a:t>E.g., select * from instructor where ID = 10000</a:t>
            </a:r>
          </a:p>
          <a:p>
            <a:pPr lvl="2"/>
            <a:r>
              <a:rPr lang="en-US" sz="1500" dirty="0"/>
              <a:t>Not found in the index, so can return immediately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B361A-A66D-8A4A-BF4B-F53DB354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199130"/>
            <a:ext cx="7726680" cy="3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5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Secondary Index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Relation sorted on</a:t>
            </a:r>
            <a:r>
              <a:rPr lang="en-US" sz="2600" i="1" dirty="0"/>
              <a:t> ID</a:t>
            </a:r>
          </a:p>
          <a:p>
            <a:r>
              <a:rPr lang="en-US" sz="2600" dirty="0"/>
              <a:t>But we want an index on </a:t>
            </a:r>
            <a:r>
              <a:rPr lang="en-US" sz="2600" i="1" dirty="0"/>
              <a:t>salary</a:t>
            </a:r>
          </a:p>
          <a:p>
            <a:r>
              <a:rPr lang="en-US" sz="2600" dirty="0"/>
              <a:t>Must be dense</a:t>
            </a:r>
          </a:p>
          <a:p>
            <a:pPr lvl="1"/>
            <a:r>
              <a:rPr lang="en-US" sz="2200" dirty="0"/>
              <a:t>Every search key must appear in the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DE45-883E-B148-96E1-3936FEE9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5649"/>
            <a:ext cx="7467600" cy="3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876800" cy="4648200"/>
          </a:xfrm>
        </p:spPr>
        <p:txBody>
          <a:bodyPr/>
          <a:lstStyle/>
          <a:p>
            <a:r>
              <a:rPr lang="en-US" sz="2000"/>
              <a:t>What if the index itself is too big for memory ?</a:t>
            </a:r>
          </a:p>
          <a:p>
            <a:r>
              <a:rPr lang="en-US" sz="2000"/>
              <a:t>Relation size = n = 1,000,000,000</a:t>
            </a:r>
          </a:p>
          <a:p>
            <a:r>
              <a:rPr lang="en-US" sz="2000"/>
              <a:t>Block size = 100 tuples per block</a:t>
            </a:r>
          </a:p>
          <a:p>
            <a:r>
              <a:rPr lang="en-US" sz="2000"/>
              <a:t>So, number of pages = 10,000,000</a:t>
            </a:r>
          </a:p>
          <a:p>
            <a:r>
              <a:rPr lang="en-US" sz="2000"/>
              <a:t>Keeping one entry per page takes too much space</a:t>
            </a:r>
          </a:p>
          <a:p>
            <a:r>
              <a:rPr lang="en-US" sz="2000"/>
              <a:t>Solution</a:t>
            </a:r>
          </a:p>
          <a:p>
            <a:pPr lvl="1"/>
            <a:r>
              <a:rPr lang="en-US" sz="1800"/>
              <a:t>Build an index on the index itself</a:t>
            </a:r>
          </a:p>
        </p:txBody>
      </p:sp>
      <p:pic>
        <p:nvPicPr>
          <p:cNvPr id="1372165" name="Picture 5"/>
          <p:cNvPicPr>
            <a:picLocks noChangeAspect="1" noChangeArrowheads="1"/>
          </p:cNvPicPr>
          <p:nvPr/>
        </p:nvPicPr>
        <p:blipFill>
          <a:blip r:embed="rId2"/>
          <a:srcRect l="17699" t="591" r="17699" b="885"/>
          <a:stretch>
            <a:fillRect/>
          </a:stretch>
        </p:blipFill>
        <p:spPr bwMode="auto">
          <a:xfrm>
            <a:off x="5392738" y="2057400"/>
            <a:ext cx="3597275" cy="41148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62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 Indexes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Very widely used in relational database systems</a:t>
            </a:r>
          </a:p>
          <a:p>
            <a:pPr lvl="1"/>
            <a:r>
              <a:rPr lang="en-US" sz="2000" dirty="0"/>
              <a:t>Optimized for hard disks</a:t>
            </a:r>
          </a:p>
          <a:p>
            <a:pPr lvl="1"/>
            <a:r>
              <a:rPr lang="en-US" sz="2000" dirty="0"/>
              <a:t>Not the first choice today</a:t>
            </a:r>
          </a:p>
          <a:p>
            <a:endParaRPr lang="en-US" sz="2200" dirty="0"/>
          </a:p>
          <a:p>
            <a:r>
              <a:rPr lang="en-US" sz="2200" dirty="0"/>
              <a:t>Ordered indexes</a:t>
            </a:r>
          </a:p>
          <a:p>
            <a:pPr lvl="1"/>
            <a:r>
              <a:rPr lang="en-US" sz="2000" dirty="0"/>
              <a:t>Allow efficient “range” searches</a:t>
            </a:r>
          </a:p>
          <a:p>
            <a:pPr lvl="1"/>
            <a:endParaRPr lang="en-US" sz="1800" dirty="0"/>
          </a:p>
          <a:p>
            <a:r>
              <a:rPr lang="en-US" sz="2200" dirty="0"/>
              <a:t>Balanced and small height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32246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 dirty="0"/>
              <a:t>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447800"/>
            <a:ext cx="10058400" cy="543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BD525-6025-024B-B934-6F3F6860021E}"/>
              </a:ext>
            </a:extLst>
          </p:cNvPr>
          <p:cNvSpPr txBox="1"/>
          <p:nvPr/>
        </p:nvSpPr>
        <p:spPr>
          <a:xfrm>
            <a:off x="0" y="1220232"/>
            <a:ext cx="20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 Disk Blocks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C2F02-5E87-0248-9748-3C2660A34C6E}"/>
              </a:ext>
            </a:extLst>
          </p:cNvPr>
          <p:cNvCxnSpPr/>
          <p:nvPr/>
        </p:nvCxnSpPr>
        <p:spPr bwMode="auto">
          <a:xfrm>
            <a:off x="1600200" y="1664732"/>
            <a:ext cx="1676400" cy="1640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BD250-58CE-D34A-BB3C-51EBD486A90A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64732"/>
            <a:ext cx="152400" cy="6212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53340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lang="en-US" sz="2600"/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K</a:t>
            </a:r>
            <a:r>
              <a:rPr lang="en-US" sz="2200" baseline="-25000"/>
              <a:t>i</a:t>
            </a:r>
            <a:r>
              <a:rPr lang="en-US" sz="2200"/>
              <a:t> are the search-key values </a:t>
            </a:r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P</a:t>
            </a:r>
            <a:r>
              <a:rPr lang="en-US" sz="2200" baseline="-250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</a:p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The search-keys in a node are ordered </a:t>
            </a:r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r>
              <a:rPr lang="en-US" sz="2600"/>
              <a:t>		 </a:t>
            </a:r>
            <a:r>
              <a:rPr lang="en-US" sz="2600" i="1"/>
              <a:t>K</a:t>
            </a:r>
            <a:r>
              <a:rPr lang="en-US" sz="2600" baseline="-25000"/>
              <a:t>1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2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3 </a:t>
            </a:r>
            <a:r>
              <a:rPr lang="en-US" sz="2600"/>
              <a:t>&lt; </a:t>
            </a:r>
            <a:r>
              <a:rPr lang="en-US" sz="2600" i="1"/>
              <a:t>. . .</a:t>
            </a:r>
            <a:r>
              <a:rPr lang="en-US" sz="2600" baseline="-25000"/>
              <a:t>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i="1" baseline="-25000"/>
              <a:t>n–</a:t>
            </a:r>
            <a:r>
              <a:rPr lang="en-US" sz="2600" baseline="-25000"/>
              <a:t>1</a:t>
            </a: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</p:txBody>
      </p:sp>
      <p:pic>
        <p:nvPicPr>
          <p:cNvPr id="1384452" name="Picture 4"/>
          <p:cNvPicPr>
            <a:picLocks noChangeAspect="1" noChangeArrowheads="1"/>
          </p:cNvPicPr>
          <p:nvPr/>
        </p:nvPicPr>
        <p:blipFill>
          <a:blip r:embed="rId3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B+-Trees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352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Every path from the root to a leaf is same length</a:t>
            </a:r>
          </a:p>
          <a:p>
            <a:pPr>
              <a:lnSpc>
                <a:spcPct val="110000"/>
              </a:lnSpc>
            </a:pPr>
            <a:endParaRPr lang="en-US" sz="21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1</a:t>
            </a:r>
            <a:r>
              <a:rPr lang="en-US" sz="2000" i="1"/>
              <a:t> </a:t>
            </a:r>
            <a:r>
              <a:rPr lang="en-US" sz="2000"/>
              <a:t>contains the pointers to tuple(s) with key </a:t>
            </a:r>
            <a:r>
              <a:rPr lang="en-US" sz="2000" i="1"/>
              <a:t>K</a:t>
            </a:r>
            <a:r>
              <a:rPr lang="en-US" sz="1800" i="1"/>
              <a:t>1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n</a:t>
            </a:r>
            <a:r>
              <a:rPr lang="en-US" sz="2000" i="1"/>
              <a:t> </a:t>
            </a:r>
            <a:r>
              <a:rPr lang="en-US" sz="2000"/>
              <a:t>is a pointer to the</a:t>
            </a:r>
            <a:r>
              <a:rPr lang="en-US" sz="2000" i="1"/>
              <a:t> next </a:t>
            </a:r>
            <a:r>
              <a:rPr lang="en-US" sz="2000"/>
              <a:t>leaf node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Must contain at least n/2 entries</a:t>
            </a:r>
          </a:p>
        </p:txBody>
      </p:sp>
      <p:pic>
        <p:nvPicPr>
          <p:cNvPr id="1377284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914400" y="56388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</a:p>
          <a:p>
            <a:pPr>
              <a:lnSpc>
                <a:spcPct val="140000"/>
              </a:lnSpc>
            </a:pPr>
            <a:endParaRPr lang="en-US" sz="2100"/>
          </a:p>
          <a:p>
            <a:pPr>
              <a:lnSpc>
                <a:spcPct val="140000"/>
              </a:lnSpc>
            </a:pPr>
            <a:endParaRPr lang="en-US" sz="2100"/>
          </a:p>
          <a:p>
            <a:pPr lvl="1">
              <a:lnSpc>
                <a:spcPct val="140000"/>
              </a:lnSpc>
            </a:pPr>
            <a:r>
              <a:rPr lang="en-US" sz="2000"/>
              <a:t>All tuples in the subtree pointed to by </a:t>
            </a:r>
            <a:r>
              <a:rPr lang="en-US" sz="2000" i="1"/>
              <a:t>P1, </a:t>
            </a:r>
            <a:r>
              <a:rPr lang="en-US" sz="2000"/>
              <a:t>have search key &lt; </a:t>
            </a:r>
            <a:r>
              <a:rPr lang="en-US" sz="2000" i="1"/>
              <a:t>K1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To find a tuple with key </a:t>
            </a:r>
            <a:r>
              <a:rPr lang="en-US" sz="2000" i="1"/>
              <a:t>K1’ &lt; K1, </a:t>
            </a:r>
            <a:r>
              <a:rPr lang="en-US" sz="2000"/>
              <a:t>follow </a:t>
            </a:r>
            <a:r>
              <a:rPr lang="en-US" sz="2000" i="1"/>
              <a:t>P1</a:t>
            </a:r>
          </a:p>
          <a:p>
            <a:pPr lvl="1">
              <a:lnSpc>
                <a:spcPct val="14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Finally, search keys in the tuples contained in the subtree pointed to by </a:t>
            </a:r>
            <a:r>
              <a:rPr lang="en-US" sz="2000" i="1"/>
              <a:t>P</a:t>
            </a:r>
            <a:r>
              <a:rPr lang="en-US" sz="1700" i="1"/>
              <a:t>n</a:t>
            </a:r>
            <a:r>
              <a:rPr lang="en-US" sz="2000" i="1"/>
              <a:t>, </a:t>
            </a:r>
            <a:r>
              <a:rPr lang="en-US" sz="2000"/>
              <a:t>are all larger than </a:t>
            </a:r>
            <a:r>
              <a:rPr lang="en-US" sz="2000" i="1"/>
              <a:t>K</a:t>
            </a:r>
            <a:r>
              <a:rPr lang="en-US" sz="1700" i="1"/>
              <a:t>n-1</a:t>
            </a:r>
          </a:p>
          <a:p>
            <a:pPr lvl="1">
              <a:lnSpc>
                <a:spcPct val="140000"/>
              </a:lnSpc>
            </a:pPr>
            <a:r>
              <a:rPr lang="en-US" sz="2100"/>
              <a:t>Must contain at least n/2 entries (unless root)</a:t>
            </a:r>
          </a:p>
        </p:txBody>
      </p:sp>
      <p:pic>
        <p:nvPicPr>
          <p:cNvPr id="1380356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2476972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B+-Trees - Searching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/>
              <a:t>How to search ?</a:t>
            </a:r>
          </a:p>
          <a:p>
            <a:pPr lvl="1"/>
            <a:r>
              <a:rPr lang="en-US" sz="2000"/>
              <a:t>Follow the pointers</a:t>
            </a:r>
          </a:p>
          <a:p>
            <a:pPr>
              <a:lnSpc>
                <a:spcPct val="140000"/>
              </a:lnSpc>
            </a:pPr>
            <a:r>
              <a:rPr lang="en-US" sz="2200"/>
              <a:t>Logarithmic</a:t>
            </a:r>
          </a:p>
          <a:p>
            <a:pPr lvl="1"/>
            <a:r>
              <a:rPr lang="en-US" sz="2000" i="1"/>
              <a:t>log</a:t>
            </a:r>
            <a:r>
              <a:rPr lang="en-US" sz="2000" i="1" baseline="-25000"/>
              <a:t>B/2</a:t>
            </a:r>
            <a:r>
              <a:rPr lang="en-US" sz="2000" i="1"/>
              <a:t>(N), </a:t>
            </a:r>
            <a:r>
              <a:rPr lang="en-US" sz="2000"/>
              <a:t>where </a:t>
            </a:r>
            <a:r>
              <a:rPr lang="en-US" sz="2000" i="1"/>
              <a:t>B = Number of entries per block</a:t>
            </a:r>
          </a:p>
          <a:p>
            <a:pPr lvl="1"/>
            <a:r>
              <a:rPr lang="en-US" sz="2000" i="1"/>
              <a:t>B </a:t>
            </a:r>
            <a:r>
              <a:rPr lang="en-US" sz="2000"/>
              <a:t>is also called the order of the B+-Tree Index</a:t>
            </a:r>
          </a:p>
          <a:p>
            <a:pPr lvl="2"/>
            <a:r>
              <a:rPr lang="en-US" sz="1900"/>
              <a:t>Typically 100 or so</a:t>
            </a:r>
          </a:p>
          <a:p>
            <a:pPr>
              <a:lnSpc>
                <a:spcPct val="140000"/>
              </a:lnSpc>
            </a:pPr>
            <a:r>
              <a:rPr lang="en-US" sz="2200"/>
              <a:t>If a relation contains1,000,000,000 entries, takes only 4 random accesses</a:t>
            </a:r>
          </a:p>
          <a:p>
            <a:pPr>
              <a:lnSpc>
                <a:spcPct val="140000"/>
              </a:lnSpc>
            </a:pPr>
            <a:r>
              <a:rPr lang="en-US" sz="2200"/>
              <a:t>The top levels are typically in memory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So only requires 1 or 2 random accesses per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3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6A2D-8747-B548-ACA4-731A7D97B662}"/>
              </a:ext>
            </a:extLst>
          </p:cNvPr>
          <p:cNvSpPr txBox="1"/>
          <p:nvPr/>
        </p:nvSpPr>
        <p:spPr>
          <a:xfrm>
            <a:off x="152400" y="6298525"/>
            <a:ext cx="821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this were a “primary” index, then not all ”keys” are present in the index</a:t>
            </a:r>
          </a:p>
        </p:txBody>
      </p:sp>
    </p:spTree>
    <p:extLst>
      <p:ext uri="{BB962C8B-B14F-4D97-AF65-F5344CB8AC3E}">
        <p14:creationId xmlns:p14="http://schemas.microsoft.com/office/powerpoint/2010/main" val="1240774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B+-Trees - Updates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400" dirty="0"/>
              <a:t>When inserting or deleting, two properties need to be maintained</a:t>
            </a:r>
          </a:p>
          <a:p>
            <a:pPr lvl="1"/>
            <a:r>
              <a:rPr lang="en-US" sz="2000" dirty="0"/>
              <a:t>Each block remains at least half-full (except the root which may be less than half-full)</a:t>
            </a:r>
          </a:p>
          <a:p>
            <a:pPr lvl="1"/>
            <a:r>
              <a:rPr lang="en-US" sz="2000" dirty="0"/>
              <a:t>The tree must remain balanced</a:t>
            </a:r>
          </a:p>
          <a:p>
            <a:pPr lvl="1"/>
            <a:endParaRPr lang="en-US" sz="2000" dirty="0"/>
          </a:p>
          <a:p>
            <a:r>
              <a:rPr lang="en-US" sz="2200" dirty="0"/>
              <a:t>When inserting, this may result in a new root being created</a:t>
            </a:r>
          </a:p>
          <a:p>
            <a:endParaRPr lang="en-US" sz="2200" dirty="0"/>
          </a:p>
          <a:p>
            <a:r>
              <a:rPr lang="en-US" sz="2200" dirty="0"/>
              <a:t>When deleting, this may result in reducing the height of the tree by one</a:t>
            </a:r>
          </a:p>
        </p:txBody>
      </p:sp>
    </p:spTree>
    <p:extLst>
      <p:ext uri="{BB962C8B-B14F-4D97-AF65-F5344CB8AC3E}">
        <p14:creationId xmlns:p14="http://schemas.microsoft.com/office/powerpoint/2010/main" val="356419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3682998"/>
            <a:ext cx="9661370" cy="32512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0" y="21336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2E0E23-34BD-D84B-B13F-1BE743A851BB}"/>
              </a:ext>
            </a:extLst>
          </p:cNvPr>
          <p:cNvSpPr/>
          <p:nvPr/>
        </p:nvSpPr>
        <p:spPr bwMode="auto">
          <a:xfrm>
            <a:off x="0" y="5486400"/>
            <a:ext cx="34290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39C65-CC9C-194B-8677-E013170F8E20}"/>
              </a:ext>
            </a:extLst>
          </p:cNvPr>
          <p:cNvSpPr/>
          <p:nvPr/>
        </p:nvSpPr>
        <p:spPr bwMode="auto">
          <a:xfrm>
            <a:off x="1752600" y="44958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40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B25EE-D065-C240-A0C0-FD323388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39" y="3581400"/>
            <a:ext cx="9904224" cy="3086099"/>
          </a:xfrm>
          <a:prstGeom prst="rect">
            <a:avLst/>
          </a:prstGeom>
        </p:spPr>
      </p:pic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258685" y="304800"/>
            <a:ext cx="9661370" cy="2667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7FF14-FFB2-6141-9674-6AECB9C6A94F}"/>
              </a:ext>
            </a:extLst>
          </p:cNvPr>
          <p:cNvSpPr/>
          <p:nvPr/>
        </p:nvSpPr>
        <p:spPr bwMode="auto">
          <a:xfrm>
            <a:off x="4051300" y="2159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C8A77F-50A5-354B-8027-9E554A265CE7}"/>
              </a:ext>
            </a:extLst>
          </p:cNvPr>
          <p:cNvSpPr/>
          <p:nvPr/>
        </p:nvSpPr>
        <p:spPr bwMode="auto">
          <a:xfrm>
            <a:off x="3657600" y="5410200"/>
            <a:ext cx="29718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E3C2C3-411E-B347-861C-02EDF56683DB}"/>
              </a:ext>
            </a:extLst>
          </p:cNvPr>
          <p:cNvSpPr/>
          <p:nvPr/>
        </p:nvSpPr>
        <p:spPr bwMode="auto">
          <a:xfrm>
            <a:off x="1600200" y="4419600"/>
            <a:ext cx="41910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4343400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“Katz” – No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BF921-B740-804A-8E4B-53DB1442BF91}"/>
              </a:ext>
            </a:extLst>
          </p:cNvPr>
          <p:cNvSpPr txBox="1"/>
          <p:nvPr/>
        </p:nvSpPr>
        <p:spPr>
          <a:xfrm>
            <a:off x="71015" y="487680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“Gold” – Just delete from the leaf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Gold can stay in the “interior” node – no need to delete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purpose of the search keys in the interior nodes is to “direct” searches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8934063-6195-9C4A-90AF-2DA2443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3113"/>
            <a:ext cx="7815174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91CF7D1E-B744-0744-A595-8B60E1DD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3226728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Before and after deleting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Singh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Wu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74D5F4-FF11-E744-BEB4-48495DA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93369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E8AAF-4973-0E4D-A571-8C37F9F36A44}"/>
              </a:ext>
            </a:extLst>
          </p:cNvPr>
          <p:cNvSpPr/>
          <p:nvPr/>
        </p:nvSpPr>
        <p:spPr bwMode="auto">
          <a:xfrm>
            <a:off x="5257800" y="57150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DB5FF-F3E6-4643-A887-10757913A0CB}"/>
              </a:ext>
            </a:extLst>
          </p:cNvPr>
          <p:cNvSpPr/>
          <p:nvPr/>
        </p:nvSpPr>
        <p:spPr bwMode="auto">
          <a:xfrm>
            <a:off x="4953000" y="4622261"/>
            <a:ext cx="1828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6248400" y="2404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762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E93543F-59DC-A84C-909D-AC453FF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815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4685071" y="2548223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C75DBE-D338-B442-8F68-851973F4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8" y="365760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sz="1600" dirty="0"/>
              <a:t>Rightmost two leaves merged into a single one: (Katz, Kim, Mozart) </a:t>
            </a:r>
            <a:endParaRPr lang="en-IN" altLang="en-US" sz="1600" dirty="0"/>
          </a:p>
          <a:p>
            <a:pPr>
              <a:lnSpc>
                <a:spcPct val="90000"/>
              </a:lnSpc>
              <a:buSzPct val="100000"/>
            </a:pPr>
            <a:r>
              <a:rPr lang="en-IN" altLang="en-US" sz="1600" dirty="0"/>
              <a:t>Need to remove a pointer from parent node (Kim), which also becomes </a:t>
            </a:r>
            <a:r>
              <a:rPr lang="en-IN" altLang="en-US" sz="1600" dirty="0" err="1"/>
              <a:t>underful</a:t>
            </a:r>
            <a:r>
              <a:rPr lang="en-IN" altLang="en-US" sz="1600" dirty="0"/>
              <a:t> and merged with its sibling (</a:t>
            </a:r>
            <a:r>
              <a:rPr lang="en-IN" altLang="en-US" sz="1600" dirty="0" err="1"/>
              <a:t>Califieri</a:t>
            </a:r>
            <a:r>
              <a:rPr lang="en-IN" altLang="en-US" sz="1600" dirty="0"/>
              <a:t>, Einstein)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Wingdings" pitchFamily="2" charset="2"/>
              </a:rPr>
              <a:t> New root</a:t>
            </a:r>
            <a:endParaRPr lang="en-IN" altLang="en-US" sz="1600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29EB9D9-AA29-B24C-8DDB-0A1B1DC9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0" y="786581"/>
            <a:ext cx="525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Deletion of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Gold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F66DAC0-552E-3248-A77C-8B1A0249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1" y="4703141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15959C-C5B2-2242-A5A2-7F06DF2329B8}"/>
              </a:ext>
            </a:extLst>
          </p:cNvPr>
          <p:cNvSpPr/>
          <p:nvPr/>
        </p:nvSpPr>
        <p:spPr bwMode="auto">
          <a:xfrm>
            <a:off x="6258949" y="559599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B0B248-F8BA-9641-9F8A-577461418384}"/>
              </a:ext>
            </a:extLst>
          </p:cNvPr>
          <p:cNvSpPr/>
          <p:nvPr/>
        </p:nvSpPr>
        <p:spPr bwMode="auto">
          <a:xfrm>
            <a:off x="3580171" y="4436727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B+-Trees: Summary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 dirty="0"/>
              <a:t>Main benefit: reduce the number of “block” accesses on a disk when searching for one or few tuples</a:t>
            </a:r>
          </a:p>
          <a:p>
            <a:pPr lvl="1"/>
            <a:r>
              <a:rPr lang="en-US" sz="1800" dirty="0"/>
              <a:t>Consider a relation with 1,000,000 blocks (= 4GB assuming 4k blocks)</a:t>
            </a:r>
          </a:p>
          <a:p>
            <a:pPr lvl="1"/>
            <a:r>
              <a:rPr lang="en-US" sz="1800" dirty="0"/>
              <a:t>Sequential scan to find a tuple would take: 4GB/200MB/s = 20s</a:t>
            </a:r>
            <a:endParaRPr lang="en-US" sz="1400" dirty="0"/>
          </a:p>
          <a:p>
            <a:pPr lvl="2"/>
            <a:r>
              <a:rPr lang="en-US" sz="1400" dirty="0"/>
              <a:t>Assuming we are not doing any seeks</a:t>
            </a:r>
          </a:p>
          <a:p>
            <a:pPr lvl="1"/>
            <a:r>
              <a:rPr lang="en-US" sz="1800" dirty="0"/>
              <a:t>Using a B+-tree would take 4-5 random accesses = 40-50 </a:t>
            </a:r>
            <a:r>
              <a:rPr lang="en-US" sz="1800" dirty="0" err="1"/>
              <a:t>ms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Today, LSM Trees (Log-structured-merge trees) are considered a better idea in most use cases</a:t>
            </a:r>
          </a:p>
          <a:p>
            <a:pPr lvl="1"/>
            <a:r>
              <a:rPr lang="en-US" sz="1600" dirty="0"/>
              <a:t>More compact, and better write performance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1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3" r="27215"/>
          <a:stretch/>
        </p:blipFill>
        <p:spPr>
          <a:xfrm>
            <a:off x="0" y="2133600"/>
            <a:ext cx="90678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698231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Indexes; Miscellaneous</a:t>
            </a:r>
          </a:p>
        </p:txBody>
      </p:sp>
    </p:spTree>
    <p:extLst>
      <p:ext uri="{BB962C8B-B14F-4D97-AF65-F5344CB8AC3E}">
        <p14:creationId xmlns:p14="http://schemas.microsoft.com/office/powerpoint/2010/main" val="3808322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11.6, 11.7 (at a high level), 11.4.1, 11.4.5, 11.5, 11.9 (briefly)</a:t>
            </a:r>
          </a:p>
          <a:p>
            <a:pPr marL="344487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Hash-based file organization</a:t>
            </a:r>
          </a:p>
          <a:p>
            <a:pPr lvl="1"/>
            <a:r>
              <a:rPr lang="en-US" dirty="0">
                <a:latin typeface="Calibri" charset="0"/>
              </a:rPr>
              <a:t>Static hashing-based indexes</a:t>
            </a:r>
          </a:p>
          <a:p>
            <a:pPr lvl="1"/>
            <a:r>
              <a:rPr lang="en-US" dirty="0">
                <a:latin typeface="Calibri" charset="0"/>
              </a:rPr>
              <a:t>Handling of bucket overflows</a:t>
            </a:r>
          </a:p>
          <a:p>
            <a:pPr lvl="1"/>
            <a:r>
              <a:rPr lang="en-US" dirty="0">
                <a:latin typeface="Calibri" charset="0"/>
              </a:rPr>
              <a:t>Log-structured Merge Trees</a:t>
            </a:r>
          </a:p>
          <a:p>
            <a:pPr lvl="1"/>
            <a:r>
              <a:rPr lang="en-US" dirty="0">
                <a:latin typeface="Calibri" charset="0"/>
              </a:rPr>
              <a:t>Multi-key indexes, Bitmap indexes, R-Trees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322279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/>
              <a:t>Hash-based File Organization</a:t>
            </a:r>
          </a:p>
        </p:txBody>
      </p:sp>
      <p:sp>
        <p:nvSpPr>
          <p:cNvPr id="1415174" name="Text Box 6"/>
          <p:cNvSpPr txBox="1">
            <a:spLocks noChangeArrowheads="1"/>
          </p:cNvSpPr>
          <p:nvPr/>
        </p:nvSpPr>
        <p:spPr bwMode="auto">
          <a:xfrm>
            <a:off x="228600" y="1524000"/>
            <a:ext cx="4194418" cy="5078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 record with search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block number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h(k)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e.g. for a person file,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called “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buckets”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the block becomes full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Overflow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Uniformity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property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Don’t want all tuples to map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the same bucket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would be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Hash functions should also be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Should handle different real datasets</a:t>
            </a:r>
          </a:p>
        </p:txBody>
      </p:sp>
      <p:grpSp>
        <p:nvGrpSpPr>
          <p:cNvPr id="1415190" name="Group 22"/>
          <p:cNvGrpSpPr>
            <a:grpSpLocks/>
          </p:cNvGrpSpPr>
          <p:nvPr/>
        </p:nvGrpSpPr>
        <p:grpSpPr bwMode="auto">
          <a:xfrm>
            <a:off x="4876800" y="1447800"/>
            <a:ext cx="2686050" cy="4343400"/>
            <a:chOff x="3072" y="912"/>
            <a:chExt cx="1692" cy="2736"/>
          </a:xfrm>
        </p:grpSpPr>
        <p:sp>
          <p:nvSpPr>
            <p:cNvPr id="1415175" name="Rectangle 7"/>
            <p:cNvSpPr>
              <a:spLocks noChangeArrowheads="1"/>
            </p:cNvSpPr>
            <p:nvPr/>
          </p:nvSpPr>
          <p:spPr bwMode="auto">
            <a:xfrm>
              <a:off x="3072" y="960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(1000, “A”,…)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(200, “B”,…)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(4044, “C”, …)</a:t>
              </a:r>
            </a:p>
          </p:txBody>
        </p:sp>
        <p:sp>
          <p:nvSpPr>
            <p:cNvPr id="1415176" name="Rectangle 8"/>
            <p:cNvSpPr>
              <a:spLocks noChangeArrowheads="1"/>
            </p:cNvSpPr>
            <p:nvPr/>
          </p:nvSpPr>
          <p:spPr bwMode="auto">
            <a:xfrm>
              <a:off x="3072" y="1632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(401, “Ax”,…)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(21, “Bx”,…)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7" name="Rectangle 9"/>
            <p:cNvSpPr>
              <a:spLocks noChangeArrowheads="1"/>
            </p:cNvSpPr>
            <p:nvPr/>
          </p:nvSpPr>
          <p:spPr bwMode="auto">
            <a:xfrm>
              <a:off x="3072" y="2304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(1002, “Ay”,…)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(10, “By”,…)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8" name="Rectangle 10"/>
            <p:cNvSpPr>
              <a:spLocks noChangeArrowheads="1"/>
            </p:cNvSpPr>
            <p:nvPr/>
          </p:nvSpPr>
          <p:spPr bwMode="auto">
            <a:xfrm>
              <a:off x="3072" y="2976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(1003, “Az”,…)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(35, “Bz”,…)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1" name="Text Box 13"/>
            <p:cNvSpPr txBox="1">
              <a:spLocks noChangeArrowheads="1"/>
            </p:cNvSpPr>
            <p:nvPr/>
          </p:nvSpPr>
          <p:spPr bwMode="auto">
            <a:xfrm>
              <a:off x="4176" y="912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0</a:t>
              </a:r>
            </a:p>
          </p:txBody>
        </p:sp>
        <p:sp>
          <p:nvSpPr>
            <p:cNvPr id="1415182" name="Text Box 14"/>
            <p:cNvSpPr txBox="1">
              <a:spLocks noChangeArrowheads="1"/>
            </p:cNvSpPr>
            <p:nvPr/>
          </p:nvSpPr>
          <p:spPr bwMode="auto">
            <a:xfrm>
              <a:off x="4176" y="1584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1</a:t>
              </a:r>
            </a:p>
          </p:txBody>
        </p:sp>
        <p:sp>
          <p:nvSpPr>
            <p:cNvPr id="1415183" name="Text Box 15"/>
            <p:cNvSpPr txBox="1">
              <a:spLocks noChangeArrowheads="1"/>
            </p:cNvSpPr>
            <p:nvPr/>
          </p:nvSpPr>
          <p:spPr bwMode="auto">
            <a:xfrm>
              <a:off x="4176" y="2256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2</a:t>
              </a:r>
            </a:p>
          </p:txBody>
        </p:sp>
        <p:sp>
          <p:nvSpPr>
            <p:cNvPr id="1415184" name="Text Box 16"/>
            <p:cNvSpPr txBox="1">
              <a:spLocks noChangeArrowheads="1"/>
            </p:cNvSpPr>
            <p:nvPr/>
          </p:nvSpPr>
          <p:spPr bwMode="auto">
            <a:xfrm>
              <a:off x="4176" y="2928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3</a:t>
              </a:r>
            </a:p>
          </p:txBody>
        </p:sp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6629400" y="2133600"/>
            <a:ext cx="2514600" cy="1828800"/>
            <a:chOff x="4176" y="1344"/>
            <a:chExt cx="1584" cy="1152"/>
          </a:xfrm>
        </p:grpSpPr>
        <p:sp>
          <p:nvSpPr>
            <p:cNvPr id="1415185" name="Text Box 17"/>
            <p:cNvSpPr txBox="1">
              <a:spLocks noChangeArrowheads="1"/>
            </p:cNvSpPr>
            <p:nvPr/>
          </p:nvSpPr>
          <p:spPr bwMode="auto">
            <a:xfrm>
              <a:off x="5132" y="2016"/>
              <a:ext cx="62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Buckets</a:t>
              </a: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 flipH="1" flipV="1">
              <a:off x="4176" y="1344"/>
              <a:ext cx="960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7" name="Line 19"/>
            <p:cNvSpPr>
              <a:spLocks noChangeShapeType="1"/>
            </p:cNvSpPr>
            <p:nvPr/>
          </p:nvSpPr>
          <p:spPr bwMode="auto">
            <a:xfrm flipH="1" flipV="1">
              <a:off x="4176" y="1920"/>
              <a:ext cx="96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8" name="Line 20"/>
            <p:cNvSpPr>
              <a:spLocks noChangeShapeType="1"/>
            </p:cNvSpPr>
            <p:nvPr/>
          </p:nvSpPr>
          <p:spPr bwMode="auto">
            <a:xfrm flipH="1">
              <a:off x="4176" y="2160"/>
              <a:ext cx="96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 dirty="0"/>
              <a:t>Overflow Pages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DC7C1E-C1BD-6C41-9E81-489F55D0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DE0C3-F379-5D41-A216-CC4ABC43748F}"/>
              </a:ext>
            </a:extLst>
          </p:cNvPr>
          <p:cNvSpPr/>
          <p:nvPr/>
        </p:nvSpPr>
        <p:spPr>
          <a:xfrm>
            <a:off x="3505200" y="3782963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Overflow chaining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the overflow buckets of a given bucket are chained together in a linked list.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Above scheme is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closed hashing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An alternative,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open hashing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, which does not use overflow buckets,  is not suitable for database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7230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35814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Hashed on “branch-name”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 function: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a = 1, b = 2, .., z = 26</a:t>
            </a: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h(abz)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(1 + 2 + 26) % 10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9</a:t>
            </a:r>
            <a:endParaRPr lang="en-US" sz="2200"/>
          </a:p>
        </p:txBody>
      </p:sp>
      <p:sp>
        <p:nvSpPr>
          <p:cNvPr id="1416198" name="Rectangle 6"/>
          <p:cNvSpPr>
            <a:spLocks noChangeArrowheads="1"/>
          </p:cNvSpPr>
          <p:nvPr/>
        </p:nvSpPr>
        <p:spPr bwMode="auto">
          <a:xfrm>
            <a:off x="0" y="152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 Rounded MT Bold" charset="0"/>
                <a:ea typeface="+mn-ea"/>
                <a:cs typeface="+mn-cs"/>
              </a:rPr>
              <a:t>Hash-based File Organization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1A806B4-4811-2D4A-B191-13C4D82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96" y="1828800"/>
            <a:ext cx="5332304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8575"/>
            <a:ext cx="7543800" cy="1020762"/>
          </a:xfrm>
        </p:spPr>
        <p:txBody>
          <a:bodyPr/>
          <a:lstStyle/>
          <a:p>
            <a:r>
              <a:rPr lang="en-US" dirty="0"/>
              <a:t>Hash Indexes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400" y="1562100"/>
            <a:ext cx="34290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Extends the basic idea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Search: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Find the block with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         search key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Follow the pointer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Range search ?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a &lt; X &lt; b 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854365-9335-5E49-B1FB-D72BF0D0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036637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86DB886-736F-2E4E-8F07-E7434247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6537324"/>
            <a:ext cx="467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hash index on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instructor,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 on attribute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133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Indexes</a:t>
            </a:r>
          </a:p>
        </p:txBody>
      </p:sp>
      <p:sp>
        <p:nvSpPr>
          <p:cNvPr id="141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572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600" dirty="0"/>
              <a:t>Very fast search on equality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Can’t search for “ranges” at all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Must scan the file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Inserts/Deletes	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Overflow pages can degrade the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Can do periodic reorganization (by modifying hash functions)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A better approach is to use “dynamic hashing”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Allow use of a hash function that can be modified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e.g., Extendable Hashing, or Linear Hashing</a:t>
            </a:r>
          </a:p>
        </p:txBody>
      </p:sp>
    </p:spTree>
    <p:extLst>
      <p:ext uri="{BB962C8B-B14F-4D97-AF65-F5344CB8AC3E}">
        <p14:creationId xmlns:p14="http://schemas.microsoft.com/office/powerpoint/2010/main" val="1855516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905FB1AB-E559-FC40-BD25-770B55E4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620000" cy="457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Comparison of Ordered Indexing and Hashing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6CAC0A-D016-D341-A50E-95638A5CE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843" y="1420813"/>
            <a:ext cx="8088313" cy="4903787"/>
          </a:xfrm>
        </p:spPr>
        <p:txBody>
          <a:bodyPr/>
          <a:lstStyle/>
          <a:p>
            <a:r>
              <a:rPr lang="en-US" altLang="en-US" sz="2000" dirty="0"/>
              <a:t>Cost of periodic re-organization</a:t>
            </a:r>
          </a:p>
          <a:p>
            <a:r>
              <a:rPr lang="en-US" altLang="en-US" sz="2000" dirty="0"/>
              <a:t>Relative frequency of insertions and deletions</a:t>
            </a:r>
          </a:p>
          <a:p>
            <a:r>
              <a:rPr lang="en-US" altLang="en-US" sz="2000" dirty="0"/>
              <a:t>Is it desirable to optimize average access time at the expense of worst-case access time?</a:t>
            </a:r>
          </a:p>
          <a:p>
            <a:r>
              <a:rPr lang="en-US" altLang="en-US" sz="2000" dirty="0"/>
              <a:t>Expected type of queries: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Hashing very common in distributed settings (e.g., in key-value stores)</a:t>
            </a:r>
          </a:p>
        </p:txBody>
      </p:sp>
    </p:spTree>
    <p:extLst>
      <p:ext uri="{BB962C8B-B14F-4D97-AF65-F5344CB8AC3E}">
        <p14:creationId xmlns:p14="http://schemas.microsoft.com/office/powerpoint/2010/main" val="1466406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0811" y="1295400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Very widely used today, in most modern systems</a:t>
            </a:r>
          </a:p>
          <a:p>
            <a:pPr marL="730250" lvl="1" indent="-381000"/>
            <a:r>
              <a:rPr lang="en-US" altLang="en-US" sz="1600" dirty="0" err="1"/>
              <a:t>RocksDB</a:t>
            </a:r>
            <a:r>
              <a:rPr lang="en-US" altLang="en-US" sz="1600" dirty="0"/>
              <a:t>, Cassandra, </a:t>
            </a:r>
            <a:r>
              <a:rPr lang="en-US" altLang="en-US" sz="1600" dirty="0" err="1"/>
              <a:t>LevelDB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InfluxDB</a:t>
            </a:r>
            <a:r>
              <a:rPr lang="en-US" altLang="en-US" sz="1600" dirty="0"/>
              <a:t>, Bigtable, …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Key insight:</a:t>
            </a:r>
          </a:p>
          <a:p>
            <a:pPr marL="730250" lvl="1" indent="-381000"/>
            <a:r>
              <a:rPr lang="en-US" altLang="en-US" sz="2000" dirty="0"/>
              <a:t>B+-trees/Hash index etc., require ”in-place” random updates</a:t>
            </a:r>
            <a:endParaRPr lang="en-US" altLang="en-US" sz="1600" dirty="0"/>
          </a:p>
          <a:p>
            <a:pPr marL="1025525" lvl="2" indent="-381000"/>
            <a:r>
              <a:rPr lang="en-US" altLang="en-US" sz="1600" dirty="0"/>
              <a:t>See the reorganizations that we had to do in the earlier examples</a:t>
            </a:r>
          </a:p>
          <a:p>
            <a:pPr marL="730250" lvl="1" indent="-381000"/>
            <a:r>
              <a:rPr lang="en-US" altLang="en-US" sz="2000" dirty="0"/>
              <a:t>Not a good idea as the gap between random and sequential increases</a:t>
            </a:r>
          </a:p>
          <a:p>
            <a:pPr marL="730250" lvl="1" indent="-381000"/>
            <a:r>
              <a:rPr lang="en-US" altLang="en-US" sz="2000" dirty="0"/>
              <a:t>Also, not a good idea for SSDs which don’t like small writes</a:t>
            </a:r>
          </a:p>
          <a:p>
            <a:pPr marL="730250" lvl="1" indent="-381000"/>
            <a:r>
              <a:rPr lang="en-US" altLang="en-US" sz="2000" dirty="0"/>
              <a:t>Instead</a:t>
            </a:r>
          </a:p>
          <a:p>
            <a:pPr marL="1025525" lvl="2" indent="-381000"/>
            <a:r>
              <a:rPr lang="en-US" altLang="en-US" sz="1600" dirty="0"/>
              <a:t>Keep all the data sorted in memory and build red/black tree or binary tree on it </a:t>
            </a:r>
          </a:p>
          <a:p>
            <a:pPr marL="1025525" lvl="2" indent="-381000"/>
            <a:r>
              <a:rPr lang="en-US" altLang="en-US" sz="1600" dirty="0"/>
              <a:t>As you run out of memory, write out the sorted “run” to disk and never modify it again (except see below)</a:t>
            </a:r>
          </a:p>
          <a:p>
            <a:pPr marL="1025525" lvl="2" indent="-381000"/>
            <a:r>
              <a:rPr lang="en-US" altLang="en-US" sz="1600" dirty="0"/>
              <a:t>When “searching”, you have to search all of ”runs” -- so periodically compact them to reduce the number of runs</a:t>
            </a:r>
          </a:p>
        </p:txBody>
      </p:sp>
    </p:spTree>
    <p:extLst>
      <p:ext uri="{BB962C8B-B14F-4D97-AF65-F5344CB8AC3E}">
        <p14:creationId xmlns:p14="http://schemas.microsoft.com/office/powerpoint/2010/main" val="28037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19A9FC-72C6-7D32-AF59-D938BB8D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5388E-9AD2-A201-B237-46BE59A80C1E}"/>
              </a:ext>
            </a:extLst>
          </p:cNvPr>
          <p:cNvSpPr txBox="1"/>
          <p:nvPr/>
        </p:nvSpPr>
        <p:spPr>
          <a:xfrm>
            <a:off x="-399245" y="6551096"/>
            <a:ext cx="952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http://</a:t>
            </a:r>
            <a:r>
              <a:rPr lang="en-US" sz="1600" i="1" dirty="0" err="1">
                <a:solidFill>
                  <a:srgbClr val="FF0000"/>
                </a:solidFill>
              </a:rPr>
              <a:t>www.benstopford.com</a:t>
            </a:r>
            <a:r>
              <a:rPr lang="en-US" sz="1600" i="1" dirty="0">
                <a:solidFill>
                  <a:srgbClr val="FF0000"/>
                </a:solidFill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208654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 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Primary</a:t>
            </a:r>
          </a:p>
          <a:p>
            <a:pPr lvl="1"/>
            <a:r>
              <a:rPr lang="en-US" sz="2000" dirty="0"/>
              <a:t>e.g. Main memory, cache; typically volatile, fast</a:t>
            </a:r>
          </a:p>
          <a:p>
            <a:r>
              <a:rPr lang="en-US" sz="2400" dirty="0"/>
              <a:t>Secondary</a:t>
            </a:r>
          </a:p>
          <a:p>
            <a:pPr lvl="1"/>
            <a:r>
              <a:rPr lang="en-US" sz="2000" dirty="0"/>
              <a:t>e.g. Disks; Solid State Drives (SSD); non-volatile</a:t>
            </a:r>
          </a:p>
          <a:p>
            <a:r>
              <a:rPr lang="en-US" sz="2400" dirty="0"/>
              <a:t>Tertiary</a:t>
            </a:r>
          </a:p>
          <a:p>
            <a:pPr lvl="1"/>
            <a:r>
              <a:rPr lang="en-US" sz="2000" dirty="0"/>
              <a:t>e.g. Tapes; Non-volatile, super cheap, slow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Each storage media has different performance characteristics</a:t>
            </a:r>
          </a:p>
          <a:p>
            <a:pPr lvl="1"/>
            <a:r>
              <a:rPr lang="en-US" sz="2000" dirty="0"/>
              <a:t>Important to understand in order to write systems or optimize queries or tasks</a:t>
            </a:r>
          </a:p>
        </p:txBody>
      </p:sp>
    </p:spTree>
    <p:extLst>
      <p:ext uri="{BB962C8B-B14F-4D97-AF65-F5344CB8AC3E}">
        <p14:creationId xmlns:p14="http://schemas.microsoft.com/office/powerpoint/2010/main" val="2315192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5C0CF-645F-0A4D-53AF-C62C2CC4878A}"/>
              </a:ext>
            </a:extLst>
          </p:cNvPr>
          <p:cNvSpPr txBox="1"/>
          <p:nvPr/>
        </p:nvSpPr>
        <p:spPr>
          <a:xfrm>
            <a:off x="-399245" y="6551096"/>
            <a:ext cx="952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http://</a:t>
            </a:r>
            <a:r>
              <a:rPr lang="en-US" sz="1600" i="1" dirty="0" err="1">
                <a:solidFill>
                  <a:srgbClr val="FF0000"/>
                </a:solidFill>
              </a:rPr>
              <a:t>www.benstopford.com</a:t>
            </a:r>
            <a:r>
              <a:rPr lang="en-US" sz="1600" i="1" dirty="0">
                <a:solidFill>
                  <a:srgbClr val="FF0000"/>
                </a:solidFill>
              </a:rPr>
              <a:t>/2015/02/14/log-structured-merge-trees/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D49F1B-29F4-8F76-87F4-EF7DB166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5" y="1752600"/>
            <a:ext cx="9144000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854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0811" y="1295400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400" dirty="0"/>
              <a:t>Benefits:</a:t>
            </a:r>
          </a:p>
          <a:p>
            <a:pPr marL="730250" lvl="1" indent="-381000"/>
            <a:r>
              <a:rPr lang="en-US" altLang="en-US" sz="2000" dirty="0"/>
              <a:t>Large sequential writes</a:t>
            </a:r>
          </a:p>
          <a:p>
            <a:pPr marL="730250" lvl="1" indent="-381000"/>
            <a:r>
              <a:rPr lang="en-US" altLang="en-US" sz="2000" dirty="0"/>
              <a:t>Compaction is done in a batched fashion and exploits the sorted nature </a:t>
            </a:r>
            <a:r>
              <a:rPr lang="en-US" altLang="en-US" sz="2000" dirty="0">
                <a:sym typeface="Wingdings" pitchFamily="2" charset="2"/>
              </a:rPr>
              <a:t> very fast and sequential writes as well</a:t>
            </a:r>
          </a:p>
          <a:p>
            <a:pPr marL="381000" indent="-381000"/>
            <a:endParaRPr lang="en-US" altLang="en-US" sz="2400" dirty="0">
              <a:sym typeface="Wingdings" pitchFamily="2" charset="2"/>
            </a:endParaRPr>
          </a:p>
          <a:p>
            <a:pPr marL="381000" indent="-381000"/>
            <a:r>
              <a:rPr lang="en-US" altLang="en-US" sz="2400" dirty="0">
                <a:sym typeface="Wingdings" pitchFamily="2" charset="2"/>
              </a:rPr>
              <a:t>Drawbacks: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Searching is expensive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Same “key” is present in many different files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Can use “bloom filters” to reduce the number of files touched</a:t>
            </a:r>
          </a:p>
          <a:p>
            <a:pPr marL="1025525" lvl="2" indent="-381000"/>
            <a:r>
              <a:rPr lang="en-US" altLang="en-US" sz="1700" dirty="0">
                <a:sym typeface="Wingdings" pitchFamily="2" charset="2"/>
              </a:rPr>
              <a:t>Read up if interested</a:t>
            </a:r>
          </a:p>
          <a:p>
            <a:pPr marL="730250" lvl="1" indent="-3810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770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7154CFF4-F172-D34F-BDC0-645F7A2A6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D755BA71-F0A0-504B-B028-D6645755C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from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where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 on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.  Take intersection of both sets of pointers obtained.</a:t>
            </a:r>
          </a:p>
          <a:p>
            <a:pPr marL="1096962" lvl="2" indent="-457200">
              <a:lnSpc>
                <a:spcPct val="9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Called “INDEX-ANDING”</a:t>
            </a:r>
          </a:p>
        </p:txBody>
      </p:sp>
    </p:spTree>
    <p:extLst>
      <p:ext uri="{BB962C8B-B14F-4D97-AF65-F5344CB8AC3E}">
        <p14:creationId xmlns:p14="http://schemas.microsoft.com/office/powerpoint/2010/main" val="32658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3E5478D-44EE-7C4C-8071-6B7BFEFA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3C42767-2A30-B246-BE56-1D822ECC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3366CC"/>
                </a:solidFill>
              </a:rPr>
              <a:t>Composite search keys</a:t>
            </a:r>
            <a:r>
              <a:rPr lang="en-US" altLang="en-US" sz="2000" dirty="0"/>
              <a:t> are search keys containing more than one attribute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 dirty="0"/>
              <a:t>Lexicographic ordering: (a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a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&lt; (b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b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if either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Ideal for something like:</a:t>
            </a:r>
          </a:p>
          <a:p>
            <a:pPr marL="344487" lvl="1" indent="0">
              <a:buNone/>
            </a:pPr>
            <a:r>
              <a:rPr lang="en-US" altLang="en-US" sz="2000" b="1" dirty="0"/>
              <a:t>          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=</a:t>
            </a:r>
            <a:r>
              <a:rPr lang="en-US" altLang="en-US" sz="2000" dirty="0"/>
              <a:t>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salary = </a:t>
            </a:r>
            <a:r>
              <a:rPr lang="en-US" altLang="en-US" sz="2000" dirty="0"/>
              <a:t>80000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/>
              <a:t>Can also efficiently handle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dirty="0"/>
              <a:t> = “Finance” </a:t>
            </a:r>
            <a:r>
              <a:rPr lang="en-US" altLang="en-US" sz="2000" b="1" dirty="0"/>
              <a:t>and </a:t>
            </a:r>
            <a:r>
              <a:rPr lang="en-US" altLang="en-US" sz="2000" i="1" dirty="0"/>
              <a:t>salary </a:t>
            </a:r>
            <a:r>
              <a:rPr lang="en-US" altLang="en-US" sz="2000" dirty="0"/>
              <a:t>&lt; 80000</a:t>
            </a:r>
          </a:p>
          <a:p>
            <a:r>
              <a:rPr lang="en-US" altLang="en-US" sz="2000" dirty="0"/>
              <a:t>But cannot efficiently handle</a:t>
            </a:r>
            <a:br>
              <a:rPr lang="en-US" altLang="en-US" sz="2000" dirty="0"/>
            </a:br>
            <a:r>
              <a:rPr lang="en-US" altLang="en-US" sz="2000" dirty="0"/>
              <a:t>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balance = </a:t>
            </a:r>
            <a:r>
              <a:rPr lang="en-US" altLang="en-US" sz="2000" dirty="0"/>
              <a:t>80000</a:t>
            </a: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5917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EB621FDA-61A3-442F-BA71-505BD0374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98C0208-69E7-4D57-8EBE-6ADDE7208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528264" cy="5263469"/>
          </a:xfrm>
        </p:spPr>
        <p:txBody>
          <a:bodyPr/>
          <a:lstStyle/>
          <a:p>
            <a:r>
              <a:rPr lang="en-US" altLang="en-US" sz="2400" dirty="0"/>
              <a:t>Specialized indexes used in data warehouses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Assume records numbered sequentially from 0</a:t>
            </a:r>
          </a:p>
          <a:p>
            <a:pPr lvl="1"/>
            <a:r>
              <a:rPr lang="en-US" altLang="en-US" sz="2000" dirty="0"/>
              <a:t>Given a number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it must be easy to retrieve record </a:t>
            </a:r>
            <a:r>
              <a:rPr lang="en-US" altLang="en-US" sz="2000" i="1" dirty="0"/>
              <a:t>n</a:t>
            </a:r>
            <a:endParaRPr lang="en-US" altLang="en-US" sz="2000" dirty="0"/>
          </a:p>
          <a:p>
            <a:pPr lvl="2"/>
            <a:r>
              <a:rPr lang="en-US" altLang="en-US" sz="1800" dirty="0"/>
              <a:t>Particularly easy if records are of fixed size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Best for attributes that with a small domain</a:t>
            </a:r>
          </a:p>
          <a:p>
            <a:pPr lvl="1"/>
            <a:r>
              <a:rPr lang="en-US" altLang="en-US" sz="2000" dirty="0"/>
              <a:t>E.g., gender, country, state, …</a:t>
            </a:r>
          </a:p>
          <a:p>
            <a:pPr lvl="1"/>
            <a:r>
              <a:rPr lang="en-US" altLang="en-US" sz="2000" dirty="0"/>
              <a:t>E.g., income-level (income broken up into a small number of  levels such as 0-9999, 10000-19999, 20000-50000, 50000- infinity)</a:t>
            </a:r>
          </a:p>
          <a:p>
            <a:endParaRPr lang="en-US" altLang="en-US" sz="2400" dirty="0"/>
          </a:p>
          <a:p>
            <a:r>
              <a:rPr lang="en-US" altLang="en-US" sz="2400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29783667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2C5472FF-C093-4031-8337-24ECB6AE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753F9D6-9728-4779-998F-F111D8EE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80461"/>
            <a:ext cx="7641162" cy="4976643"/>
          </a:xfrm>
        </p:spPr>
        <p:txBody>
          <a:bodyPr/>
          <a:lstStyle/>
          <a:p>
            <a:r>
              <a:rPr lang="en-US" altLang="en-US" sz="2400" dirty="0"/>
              <a:t>Bitmap index on an attribute has one bitmap </a:t>
            </a:r>
            <a:r>
              <a:rPr lang="en-US" altLang="en-US" sz="2400" b="1" dirty="0"/>
              <a:t>for each value of the attribute</a:t>
            </a:r>
          </a:p>
          <a:p>
            <a:pPr lvl="1"/>
            <a:r>
              <a:rPr lang="en-US" altLang="en-US" sz="2000" dirty="0"/>
              <a:t>Bitmap has as many bits as records</a:t>
            </a:r>
          </a:p>
          <a:p>
            <a:pPr lvl="1"/>
            <a:r>
              <a:rPr lang="en-US" altLang="en-US" sz="2000" dirty="0"/>
              <a:t>Keeps track of whether a record has that value for the </a:t>
            </a:r>
            <a:r>
              <a:rPr lang="en-US" altLang="en-US" sz="2000" dirty="0" err="1"/>
              <a:t>attr</a:t>
            </a:r>
            <a:endParaRPr lang="en-US" altLang="en-US" sz="2000" dirty="0"/>
          </a:p>
        </p:txBody>
      </p:sp>
      <p:pic>
        <p:nvPicPr>
          <p:cNvPr id="157700" name="Picture 7">
            <a:extLst>
              <a:ext uri="{FF2B5EF4-FFF2-40B4-BE49-F238E27FC236}">
                <a16:creationId xmlns:a16="http://schemas.microsoft.com/office/drawing/2014/main" id="{2291BD59-780C-4B0E-A14D-DBAEFB6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3276600"/>
            <a:ext cx="6038127" cy="26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02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5775" y="1424387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Not particularly useful for single attribute queries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But consider a query: gender = m and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730250" lvl="1" indent="-381000"/>
            <a:r>
              <a:rPr lang="en-US" altLang="en-US" sz="2000" dirty="0"/>
              <a:t>Retrieve individual bitmaps for those two</a:t>
            </a:r>
          </a:p>
          <a:p>
            <a:pPr marL="730250" lvl="1" indent="-381000"/>
            <a:r>
              <a:rPr lang="en-US" altLang="en-US" sz="2000" dirty="0"/>
              <a:t>Do an AND to find all records that satisfy both conditions</a:t>
            </a:r>
          </a:p>
          <a:p>
            <a:pPr marL="730250" lvl="1" indent="-381000"/>
            <a:r>
              <a:rPr lang="en-US" altLang="en-US" sz="2000" dirty="0"/>
              <a:t>Retrieve only those records</a:t>
            </a:r>
          </a:p>
          <a:p>
            <a:pPr marL="730250" lvl="1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Can also be used for gender = m or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Really useful when queries have many predicates, and relations are large (i.e., a data warehouse)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Updating bitmap indexes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144247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R-Trees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8382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600"/>
              <a:t>For spatial data (e.g. maps, rectangles, GPS data etc)</a:t>
            </a:r>
          </a:p>
        </p:txBody>
      </p:sp>
      <p:pic>
        <p:nvPicPr>
          <p:cNvPr id="1421316" name="Picture 4"/>
          <p:cNvPicPr>
            <a:picLocks noChangeAspect="1" noChangeArrowheads="1"/>
          </p:cNvPicPr>
          <p:nvPr/>
        </p:nvPicPr>
        <p:blipFill>
          <a:blip r:embed="rId2"/>
          <a:srcRect l="870" t="13043" r="652" b="13043"/>
          <a:stretch>
            <a:fillRect/>
          </a:stretch>
        </p:blipFill>
        <p:spPr bwMode="auto">
          <a:xfrm>
            <a:off x="1295400" y="2590800"/>
            <a:ext cx="7046913" cy="396716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9032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Indexing Goal: “Quickly find the </a:t>
            </a:r>
            <a:r>
              <a:rPr lang="en-US" sz="2100" dirty="0" err="1"/>
              <a:t>tuples</a:t>
            </a:r>
            <a:r>
              <a:rPr lang="en-US" sz="2100" dirty="0"/>
              <a:t> that match certain conditions”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Equality and range queries most common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Hence B+-Trees the predominant structure for on-disk representation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Hashing is used more commonly for in-memory operations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Many many more types of indexing structures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data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queries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E.g. “nearest-neighbor” queries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 lvl="2">
              <a:lnSpc>
                <a:spcPct val="13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243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3091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2004:Templates:Presentations:Designs:Network</Template>
  <TotalTime>56908</TotalTime>
  <Words>18753</Words>
  <Application>Microsoft Macintosh PowerPoint</Application>
  <PresentationFormat>On-screen Show (4:3)</PresentationFormat>
  <Paragraphs>2856</Paragraphs>
  <Slides>268</Slides>
  <Notes>130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268</vt:i4>
      </vt:variant>
    </vt:vector>
  </HeadingPairs>
  <TitlesOfParts>
    <vt:vector size="291" baseType="lpstr">
      <vt:lpstr>Arial</vt:lpstr>
      <vt:lpstr>Arial Rounded MT Bold</vt:lpstr>
      <vt:lpstr>Calibri</vt:lpstr>
      <vt:lpstr>Helvetica</vt:lpstr>
      <vt:lpstr>Lucida Sans Unicode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Network</vt:lpstr>
      <vt:lpstr>2_Default Design</vt:lpstr>
      <vt:lpstr>Concourse</vt:lpstr>
      <vt:lpstr>1_Network</vt:lpstr>
      <vt:lpstr>db-book</vt:lpstr>
      <vt:lpstr>1_db-book</vt:lpstr>
      <vt:lpstr>1_db-5-grey</vt:lpstr>
      <vt:lpstr>1_Concourse</vt:lpstr>
      <vt:lpstr>Clip</vt:lpstr>
      <vt:lpstr>Equation</vt:lpstr>
      <vt:lpstr>Microsoft Equation 3.0</vt:lpstr>
      <vt:lpstr>CMSC424: Database Design  Module: Database Implementation</vt:lpstr>
      <vt:lpstr>Database Implementation</vt:lpstr>
      <vt:lpstr>CMSC424: Database Design  Module: Database Implementation</vt:lpstr>
      <vt:lpstr>Computing Hardware</vt:lpstr>
      <vt:lpstr>Storage Options</vt:lpstr>
      <vt:lpstr>Storage Hierarchy</vt:lpstr>
      <vt:lpstr>AMD Ryzen CPU Architecture</vt:lpstr>
      <vt:lpstr>Storage Hierarchy</vt:lpstr>
      <vt:lpstr>Storage Options </vt:lpstr>
      <vt:lpstr>Storage Hierarchy: Cache</vt:lpstr>
      <vt:lpstr>Storage Hierarchy: Cache</vt:lpstr>
      <vt:lpstr>Storage Hierarchy: Cache</vt:lpstr>
      <vt:lpstr>Storage Hierarchy: Main Memory</vt:lpstr>
      <vt:lpstr>Storage Hierarchy: Magnetic/Hard  Disks</vt:lpstr>
      <vt:lpstr>Storage Hierarchy: Magnetic/Hard  Disks</vt:lpstr>
      <vt:lpstr>Hard Disks: Reliability</vt:lpstr>
      <vt:lpstr>Solid State Drives</vt:lpstr>
      <vt:lpstr>Solid State Drives</vt:lpstr>
      <vt:lpstr>Storage Hierarchy</vt:lpstr>
      <vt:lpstr>Data Storage Options</vt:lpstr>
      <vt:lpstr>Microprocessors Evolution</vt:lpstr>
      <vt:lpstr>AMD Ryzen CPU Architecture</vt:lpstr>
      <vt:lpstr>Graphics Processing Units (GPUs)</vt:lpstr>
      <vt:lpstr>Networks</vt:lpstr>
      <vt:lpstr>Parallel Architectures</vt:lpstr>
      <vt:lpstr>CMSC424: Database Design  Module: Database Implementation</vt:lpstr>
      <vt:lpstr>Database Architectures</vt:lpstr>
      <vt:lpstr>Database Architectures</vt:lpstr>
      <vt:lpstr>Shifting Tradeoffs</vt:lpstr>
      <vt:lpstr>What we will cover</vt:lpstr>
      <vt:lpstr>CMSC424: Database Design  Module: Database Implementation</vt:lpstr>
      <vt:lpstr>Storage Representations</vt:lpstr>
      <vt:lpstr>Storage Representations</vt:lpstr>
      <vt:lpstr>Storage Representations</vt:lpstr>
      <vt:lpstr>Storage Representations</vt:lpstr>
      <vt:lpstr>Additional Considerations</vt:lpstr>
      <vt:lpstr>Mapping Tuples to Blocks</vt:lpstr>
      <vt:lpstr>Mapping Tuples to Blocks</vt:lpstr>
      <vt:lpstr>Aside: File System or Not</vt:lpstr>
      <vt:lpstr>Through a File System</vt:lpstr>
      <vt:lpstr>Assumptions for Now</vt:lpstr>
      <vt:lpstr>Within block: Fixed Length Records</vt:lpstr>
      <vt:lpstr>Within block: Fixed Length Records</vt:lpstr>
      <vt:lpstr>Within block: Variable-length Records</vt:lpstr>
      <vt:lpstr>Within block: Cache-optimized Structure</vt:lpstr>
      <vt:lpstr>Within block: Cache-optimized Structure</vt:lpstr>
      <vt:lpstr>Across Blocks of a Relation</vt:lpstr>
      <vt:lpstr>Across Blocks: Sequential File Organization</vt:lpstr>
      <vt:lpstr>Across Blocks: Sequential File Organization</vt:lpstr>
      <vt:lpstr>Column-oriented Storage</vt:lpstr>
      <vt:lpstr>Column-oriented Storage</vt:lpstr>
      <vt:lpstr>Column-oriented Storage</vt:lpstr>
      <vt:lpstr>Columnar “file” representations</vt:lpstr>
      <vt:lpstr>Columnar “file” representations</vt:lpstr>
      <vt:lpstr>Summary</vt:lpstr>
      <vt:lpstr>CMSC424: Database Design  Module: Database Implementation</vt:lpstr>
      <vt:lpstr>Indexes Overview</vt:lpstr>
      <vt:lpstr>Index</vt:lpstr>
      <vt:lpstr>PowerPoint Presentation</vt:lpstr>
      <vt:lpstr>Ordered Indexes</vt:lpstr>
      <vt:lpstr>Primary Sparse Index</vt:lpstr>
      <vt:lpstr>Primary Dense Index</vt:lpstr>
      <vt:lpstr>Secondary Index</vt:lpstr>
      <vt:lpstr>Multi-level Indexes</vt:lpstr>
      <vt:lpstr>B+-Tree Indexes</vt:lpstr>
      <vt:lpstr>B+-Tree Index</vt:lpstr>
      <vt:lpstr>B+-Tree Node Structure</vt:lpstr>
      <vt:lpstr>Properties of B+-Trees</vt:lpstr>
      <vt:lpstr>Properties</vt:lpstr>
      <vt:lpstr>B+-Trees - Searching</vt:lpstr>
      <vt:lpstr>Example B+-Tree Index</vt:lpstr>
      <vt:lpstr>Example B+-Tree Index</vt:lpstr>
      <vt:lpstr>B+-Trees - Updates</vt:lpstr>
      <vt:lpstr>B+-Trees:  Insertion</vt:lpstr>
      <vt:lpstr>B+-Trees:  Insertion</vt:lpstr>
      <vt:lpstr>Examples of B+-Tree Deletion</vt:lpstr>
      <vt:lpstr>Examples of B+-Tree Deletion</vt:lpstr>
      <vt:lpstr>Examples of B+-Tree Deletion</vt:lpstr>
      <vt:lpstr>B+-Trees: Summary</vt:lpstr>
      <vt:lpstr>CMSC424: Database Design  Module: File Organization and Indexes</vt:lpstr>
      <vt:lpstr>Hash Indexes</vt:lpstr>
      <vt:lpstr>Hash-based File Organization</vt:lpstr>
      <vt:lpstr>Overflow Pages</vt:lpstr>
      <vt:lpstr>PowerPoint Presentation</vt:lpstr>
      <vt:lpstr>Hash Indexes</vt:lpstr>
      <vt:lpstr>Hash Indexes</vt:lpstr>
      <vt:lpstr>Comparison of Ordered Indexing and Hashing</vt:lpstr>
      <vt:lpstr>Log-structured Merge Trees</vt:lpstr>
      <vt:lpstr>Log-structured Merge Trees</vt:lpstr>
      <vt:lpstr>Log-structured Merge Trees</vt:lpstr>
      <vt:lpstr>Log-structured Merge Trees</vt:lpstr>
      <vt:lpstr>Multiple-Key Access</vt:lpstr>
      <vt:lpstr>Indices on Multiple Keys</vt:lpstr>
      <vt:lpstr>Bitmap Indices</vt:lpstr>
      <vt:lpstr>Bitmap Indices (Cont.)</vt:lpstr>
      <vt:lpstr>Bitmap Indices (Cont.)</vt:lpstr>
      <vt:lpstr>R-Trees</vt:lpstr>
      <vt:lpstr>Conclusions</vt:lpstr>
      <vt:lpstr>CMSC424: Database Design  Module: Database Implementation</vt:lpstr>
      <vt:lpstr>Database Implementation</vt:lpstr>
      <vt:lpstr>Overview and Cost Measures</vt:lpstr>
      <vt:lpstr>Query Processing/Storage</vt:lpstr>
      <vt:lpstr>Getting Deeper into Query Processing</vt:lpstr>
      <vt:lpstr>Getting Deeper into Query Processing</vt:lpstr>
      <vt:lpstr>“Cost”</vt:lpstr>
      <vt:lpstr>“Cost”</vt:lpstr>
      <vt:lpstr>Selection Operation</vt:lpstr>
      <vt:lpstr>Selection Operation</vt:lpstr>
      <vt:lpstr>Selection Operation</vt:lpstr>
      <vt:lpstr>Join</vt:lpstr>
      <vt:lpstr>Index Nested-loops Join</vt:lpstr>
      <vt:lpstr>Index Nested-loops Join</vt:lpstr>
      <vt:lpstr>Hash Join</vt:lpstr>
      <vt:lpstr>Hash Join</vt:lpstr>
      <vt:lpstr>Hash Join</vt:lpstr>
      <vt:lpstr>Hash Join</vt:lpstr>
      <vt:lpstr>Hash Join</vt:lpstr>
      <vt:lpstr>Hash Join: Issues</vt:lpstr>
      <vt:lpstr>Sorting</vt:lpstr>
      <vt:lpstr> External sort-merge</vt:lpstr>
      <vt:lpstr> External sort-merge</vt:lpstr>
      <vt:lpstr>Example: External Sorting Using Sort-Merge</vt:lpstr>
      <vt:lpstr>Merge-Join (Sort-merge join)</vt:lpstr>
      <vt:lpstr>Merge-Join (Sort-merge join)</vt:lpstr>
      <vt:lpstr>Joins: Summary</vt:lpstr>
      <vt:lpstr>Group By and Aggregation</vt:lpstr>
      <vt:lpstr>Group By and Aggregation</vt:lpstr>
      <vt:lpstr>Group By and Aggregation</vt:lpstr>
      <vt:lpstr>Duplicate Elimination</vt:lpstr>
      <vt:lpstr>Set operations</vt:lpstr>
      <vt:lpstr>Outer Joins</vt:lpstr>
      <vt:lpstr>CMSC424: Database Design  Module: Query Processing</vt:lpstr>
      <vt:lpstr>Putting it all together</vt:lpstr>
      <vt:lpstr>Evaluation of Expressions</vt:lpstr>
      <vt:lpstr>Evaluation of Expressions</vt:lpstr>
      <vt:lpstr>Materialization</vt:lpstr>
      <vt:lpstr>Pipelining</vt:lpstr>
      <vt:lpstr>Pipelining</vt:lpstr>
      <vt:lpstr>Recap: Query Processing</vt:lpstr>
      <vt:lpstr>CMSC424: Database Design  Module: Query Processing</vt:lpstr>
      <vt:lpstr>Query Optimization: Overview</vt:lpstr>
      <vt:lpstr>Getting Deeper into Query Processing</vt:lpstr>
      <vt:lpstr>Query Optimization</vt:lpstr>
      <vt:lpstr>Query Optimization</vt:lpstr>
      <vt:lpstr>Query Optimization: Goal</vt:lpstr>
      <vt:lpstr>Query Optimization</vt:lpstr>
      <vt:lpstr>Equivalence of Expressions</vt:lpstr>
      <vt:lpstr>Equivalence of Expressions</vt:lpstr>
      <vt:lpstr>Equivalence Rules</vt:lpstr>
      <vt:lpstr>Pictorial Depiction</vt:lpstr>
      <vt:lpstr>Equivalence of Expressions</vt:lpstr>
      <vt:lpstr>Equivalence of Expressions</vt:lpstr>
      <vt:lpstr>Evaluation Plans</vt:lpstr>
      <vt:lpstr>Query Optimization</vt:lpstr>
      <vt:lpstr>Cost estimation</vt:lpstr>
      <vt:lpstr>Cost estimation</vt:lpstr>
      <vt:lpstr>Cost estimation</vt:lpstr>
      <vt:lpstr>Selectivity Estimation</vt:lpstr>
      <vt:lpstr>Examples</vt:lpstr>
      <vt:lpstr>Example: Joins</vt:lpstr>
      <vt:lpstr>Joins</vt:lpstr>
      <vt:lpstr>Query Optimization</vt:lpstr>
      <vt:lpstr>Optimization Algorithms</vt:lpstr>
      <vt:lpstr>Searching for the best plan</vt:lpstr>
      <vt:lpstr>Searching for the best plan</vt:lpstr>
      <vt:lpstr>Heuristic Optimization</vt:lpstr>
      <vt:lpstr>Summary</vt:lpstr>
      <vt:lpstr>CMSC424: Database Design  Module: Implementation</vt:lpstr>
      <vt:lpstr>Overview</vt:lpstr>
      <vt:lpstr>Examples of Transactions</vt:lpstr>
      <vt:lpstr>Examples of Transactions</vt:lpstr>
      <vt:lpstr>Examples of Transactions</vt:lpstr>
      <vt:lpstr>A Schedule</vt:lpstr>
      <vt:lpstr>Another schedule</vt:lpstr>
      <vt:lpstr>Another schedule</vt:lpstr>
      <vt:lpstr>Example Schedules (Cont.)</vt:lpstr>
      <vt:lpstr>CMSC424: Database Design  Module: Implementation</vt:lpstr>
      <vt:lpstr>Locking - 1</vt:lpstr>
      <vt:lpstr>Lock-based Protocols</vt:lpstr>
      <vt:lpstr>Lock-based Protocols</vt:lpstr>
      <vt:lpstr>Lock-based Protocols</vt:lpstr>
      <vt:lpstr>2-Phase Locking Protocol (2PL)</vt:lpstr>
      <vt:lpstr>2 Phase Locking</vt:lpstr>
      <vt:lpstr>2 Phase Locking</vt:lpstr>
      <vt:lpstr>2 Phase Locking</vt:lpstr>
      <vt:lpstr>Strict 2PL</vt:lpstr>
      <vt:lpstr>Strict 2PL</vt:lpstr>
      <vt:lpstr>Implementation of Locking</vt:lpstr>
      <vt:lpstr>Lock Table</vt:lpstr>
      <vt:lpstr>More Locking Issues: Deadlocks</vt:lpstr>
      <vt:lpstr>Deadlock detection and recovery</vt:lpstr>
      <vt:lpstr>Dealing with Deadlocks</vt:lpstr>
      <vt:lpstr>Preventing deadlocks</vt:lpstr>
      <vt:lpstr>Preventing deadlocks</vt:lpstr>
      <vt:lpstr>CMSC424: Database Design  Module: Transactions and ACID Properties</vt:lpstr>
      <vt:lpstr>1. Time-stamp Based</vt:lpstr>
      <vt:lpstr>1. Time-stamp Based</vt:lpstr>
      <vt:lpstr>1. Time-stamp Based</vt:lpstr>
      <vt:lpstr>1. Example of Schedule Under TSO</vt:lpstr>
      <vt:lpstr>1. Another Example</vt:lpstr>
      <vt:lpstr>2. Optimistic Concurrency Control</vt:lpstr>
      <vt:lpstr>2. Optimistic Concurrency Control</vt:lpstr>
      <vt:lpstr>2. Optimistic Concurrency Control</vt:lpstr>
      <vt:lpstr>2. Optimistic Concurrency Control</vt:lpstr>
      <vt:lpstr>3. Snapshot Isolation</vt:lpstr>
      <vt:lpstr>3. Snapshot Isolation</vt:lpstr>
      <vt:lpstr>3. Snapshot Isolation</vt:lpstr>
      <vt:lpstr>3. Snapshot Isolation</vt:lpstr>
      <vt:lpstr>3. Snapshot Isolation</vt:lpstr>
      <vt:lpstr>3. SI In Oracle and PostgreSQL</vt:lpstr>
      <vt:lpstr>CMSC424: Database Design  Module: Transactions and ACID Properties</vt:lpstr>
      <vt:lpstr>Transactions: Recovery</vt:lpstr>
      <vt:lpstr>Context</vt:lpstr>
      <vt:lpstr>Reasons for crashes</vt:lpstr>
      <vt:lpstr>Approach, Assumptions etc..</vt:lpstr>
      <vt:lpstr>Data Access</vt:lpstr>
      <vt:lpstr>Example of Data Access</vt:lpstr>
      <vt:lpstr>Data Access (Cont.)</vt:lpstr>
      <vt:lpstr>STEAL vs NO STEAL, FORCE vs NO FORCE</vt:lpstr>
      <vt:lpstr>STEAL vs NO STEAL, FORCE vs NO FORCE</vt:lpstr>
      <vt:lpstr>STEAL vs NO STEAL, FORCE vs NO FORCE: Recovery implications</vt:lpstr>
      <vt:lpstr>STEAL vs NO STEAL, FORCE vs NO FORCE: Recovery implications</vt:lpstr>
      <vt:lpstr>Terminology</vt:lpstr>
      <vt:lpstr>CMSC424: Database Design  Module: Transactions and ACID Properties</vt:lpstr>
      <vt:lpstr>Transactions: Recovery</vt:lpstr>
      <vt:lpstr>Log-based Recovery</vt:lpstr>
      <vt:lpstr>Log</vt:lpstr>
      <vt:lpstr>Log-based Recovery</vt:lpstr>
      <vt:lpstr>Log-based Recovery</vt:lpstr>
      <vt:lpstr>Using the log to abort/rollback</vt:lpstr>
      <vt:lpstr>Using the log to abort/rollback</vt:lpstr>
      <vt:lpstr>CMSC424: Database Design  Module: Transactions and ACID Properties</vt:lpstr>
      <vt:lpstr>Using Logs for Recovery</vt:lpstr>
      <vt:lpstr>Using the log to recover</vt:lpstr>
      <vt:lpstr>Using the log to recover</vt:lpstr>
      <vt:lpstr>Idempotency</vt:lpstr>
      <vt:lpstr>Log-based recovery</vt:lpstr>
      <vt:lpstr>Recovery Algorithm (Cont.)</vt:lpstr>
      <vt:lpstr>Recovery Algorithm (Cont.)</vt:lpstr>
      <vt:lpstr>Example of Recovery</vt:lpstr>
      <vt:lpstr>CMSC424: Database Design  Module: Transactions and ACID Properties</vt:lpstr>
      <vt:lpstr>Recovery: Recap</vt:lpstr>
      <vt:lpstr>Checkpointing</vt:lpstr>
      <vt:lpstr>Checkpointing</vt:lpstr>
      <vt:lpstr>Recovery Algorithm (Cont.)</vt:lpstr>
      <vt:lpstr>Recap so far …</vt:lpstr>
      <vt:lpstr>Write-ahead logging</vt:lpstr>
      <vt:lpstr>Write-ahead logging</vt:lpstr>
      <vt:lpstr>Other issues</vt:lpstr>
      <vt:lpstr>Other issues</vt:lpstr>
      <vt:lpstr>Recap</vt:lpstr>
      <vt:lpstr>Recap</vt:lpstr>
      <vt:lpstr>CMSC424: Database Design  Module: Transactions and ACID Properties</vt:lpstr>
      <vt:lpstr>Distributed Transactions</vt:lpstr>
      <vt:lpstr>Distributed Database System</vt:lpstr>
      <vt:lpstr>Data Replication</vt:lpstr>
      <vt:lpstr>Distributed Transactions</vt:lpstr>
      <vt:lpstr>System Failure Modes</vt:lpstr>
      <vt:lpstr>Commit Protocols</vt:lpstr>
      <vt:lpstr>Two Phase Commit Protocol (2PC)</vt:lpstr>
      <vt:lpstr>Two Phase Commit Protocol (2PC)</vt:lpstr>
      <vt:lpstr>Phase 1: Obtaining a Decision</vt:lpstr>
      <vt:lpstr>Phase 2: Recording the Decision</vt:lpstr>
      <vt:lpstr>Handling of Failures - Site Failure</vt:lpstr>
      <vt:lpstr>Handling of Failures- Coordinator Failure</vt:lpstr>
      <vt:lpstr>Handling of Failures - Network Partition</vt:lpstr>
      <vt:lpstr>More…</vt:lpstr>
      <vt:lpstr>More…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325</cp:revision>
  <cp:lastPrinted>2009-04-22T19:24:48Z</cp:lastPrinted>
  <dcterms:created xsi:type="dcterms:W3CDTF">2012-03-26T14:58:24Z</dcterms:created>
  <dcterms:modified xsi:type="dcterms:W3CDTF">2022-12-07T18:32:51Z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